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3.xml" ContentType="application/vnd.ms-office.chartstyl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4.xml" ContentType="application/vnd.openxmlformats-officedocument.drawingml.chart+xml"/>
  <Override PartName="/ppt/charts/style6.xml" ContentType="application/vnd.ms-office.chartstyl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2" r:id="rId1"/>
    <p:sldMasterId id="2147483687" r:id="rId2"/>
  </p:sldMasterIdLst>
  <p:notesMasterIdLst>
    <p:notesMasterId r:id="rId46"/>
  </p:notesMasterIdLst>
  <p:sldIdLst>
    <p:sldId id="259" r:id="rId3"/>
    <p:sldId id="260" r:id="rId4"/>
    <p:sldId id="269" r:id="rId5"/>
    <p:sldId id="273" r:id="rId6"/>
    <p:sldId id="274" r:id="rId7"/>
    <p:sldId id="275" r:id="rId8"/>
    <p:sldId id="287" r:id="rId9"/>
    <p:sldId id="310" r:id="rId10"/>
    <p:sldId id="271" r:id="rId11"/>
    <p:sldId id="270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309" r:id="rId22"/>
    <p:sldId id="291" r:id="rId23"/>
    <p:sldId id="288" r:id="rId24"/>
    <p:sldId id="289" r:id="rId25"/>
    <p:sldId id="290" r:id="rId26"/>
    <p:sldId id="286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262" r:id="rId45"/>
  </p:sldIdLst>
  <p:sldSz cx="9144000" cy="6840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Základní" id="{259B279C-D799-43A8-927F-4ADA3D260B0D}">
          <p14:sldIdLst>
            <p14:sldId id="259"/>
            <p14:sldId id="260"/>
            <p14:sldId id="269"/>
            <p14:sldId id="273"/>
            <p14:sldId id="274"/>
            <p14:sldId id="275"/>
            <p14:sldId id="287"/>
            <p14:sldId id="310"/>
            <p14:sldId id="271"/>
            <p14:sldId id="270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309"/>
            <p14:sldId id="291"/>
            <p14:sldId id="288"/>
            <p14:sldId id="289"/>
            <p14:sldId id="290"/>
            <p14:sldId id="286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262"/>
          </p14:sldIdLst>
        </p14:section>
        <p14:section name="Šedivá" id="{7A69F653-9D48-4A58-96B8-79D17041F01B}">
          <p14:sldIdLst/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218" y="-90"/>
      </p:cViewPr>
      <p:guideLst>
        <p:guide orient="horz" pos="215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janik\Desktop\graf%20dotac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List_aplikace_Microsoft_Office_Excel1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List_aplikace_Microsoft_Office_Excel2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List_aplikace_Microsoft_Office_Excel3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\\adstore.brno.cz\works\OSP\OKPS\KPSS\6.%20KPSS\Navrh%206.%20KP\Kapitola%20s&#237;&#357;\6.%20KP%20Zakl.sit%20r.2020%20srpen%20az%20r.2022%20rozvoj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\\adstore.brno.cz\works\OSP\OKPS\KPSS\6.%20KPSS\Navrh%206.%20KP\Kapitola%20s&#237;&#357;\6.%20KP%20Zakl.sit%20r.2020%20srpen%20az%20r.2022%20rozvoj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100" b="0" i="0" baseline="0">
                <a:effectLst/>
              </a:rPr>
              <a:t>Dotace z rozpočtu OSP na sociální služby a navazující služby poskytované NNO</a:t>
            </a:r>
            <a:endParaRPr lang="cs-CZ" sz="1100">
              <a:effectLst/>
            </a:endParaRPr>
          </a:p>
        </c:rich>
      </c:tx>
      <c:layout>
        <c:manualLayout>
          <c:xMode val="edge"/>
          <c:yMode val="edge"/>
          <c:x val="0.1265"/>
          <c:y val="0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numLit>
              <c:formatCode>General</c:formatCode>
              <c:ptCount val="9"/>
              <c:pt idx="0">
                <c:v>2011</c:v>
              </c:pt>
              <c:pt idx="1">
                <c:v>2012</c:v>
              </c:pt>
              <c:pt idx="2">
                <c:v>2013</c:v>
              </c:pt>
              <c:pt idx="3">
                <c:v>2014</c:v>
              </c:pt>
              <c:pt idx="4">
                <c:v>2015</c:v>
              </c:pt>
              <c:pt idx="5">
                <c:v>2016</c:v>
              </c:pt>
              <c:pt idx="6">
                <c:v>2017</c:v>
              </c:pt>
              <c:pt idx="7">
                <c:v>2018</c:v>
              </c:pt>
              <c:pt idx="8">
                <c:v>2019</c:v>
              </c:pt>
            </c:numLit>
          </c:cat>
          <c:val>
            <c:numRef>
              <c:f>List1!$A$1:$I$1</c:f>
              <c:numCache>
                <c:formatCode>#,##0\ "Kč"</c:formatCode>
                <c:ptCount val="9"/>
                <c:pt idx="0">
                  <c:v>44200000</c:v>
                </c:pt>
                <c:pt idx="1">
                  <c:v>44092000</c:v>
                </c:pt>
                <c:pt idx="2">
                  <c:v>44680000</c:v>
                </c:pt>
                <c:pt idx="3">
                  <c:v>50900000</c:v>
                </c:pt>
                <c:pt idx="4">
                  <c:v>72341000</c:v>
                </c:pt>
                <c:pt idx="5">
                  <c:v>81754000</c:v>
                </c:pt>
                <c:pt idx="6">
                  <c:v>71408000</c:v>
                </c:pt>
                <c:pt idx="7">
                  <c:v>63055000</c:v>
                </c:pt>
                <c:pt idx="8">
                  <c:v>81301000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0F-445D-8F31-9300961316B6}"/>
            </c:ext>
          </c:extLst>
        </c:ser>
        <c:gapWidth val="219"/>
        <c:overlap val="-27"/>
        <c:axId val="92450176"/>
        <c:axId val="92460160"/>
      </c:barChart>
      <c:catAx>
        <c:axId val="924501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2460160"/>
        <c:crosses val="autoZero"/>
        <c:auto val="1"/>
        <c:lblAlgn val="ctr"/>
        <c:lblOffset val="100"/>
      </c:catAx>
      <c:valAx>
        <c:axId val="924601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Kč&quot;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2450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Graf č. 1 Náklady na 1 úvazek přímé péče podle druhu soc. služeb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'ekonomická analýza služeb'!$A$3</c:f>
              <c:strCache>
                <c:ptCount val="1"/>
                <c:pt idx="0">
                  <c:v>odborné sociální poradenství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služeb'!$B$3:$AH$3</c:f>
              <c:numCache>
                <c:formatCode>#,##0\ "Kč"</c:formatCode>
                <c:ptCount val="1"/>
                <c:pt idx="0">
                  <c:v>567139.44739306893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C2-4CD5-BE81-D3062D81CC69}"/>
            </c:ext>
          </c:extLst>
        </c:ser>
        <c:ser>
          <c:idx val="1"/>
          <c:order val="1"/>
          <c:tx>
            <c:strRef>
              <c:f>'ekonomická analýza služeb'!$A$4</c:f>
              <c:strCache>
                <c:ptCount val="1"/>
                <c:pt idx="0">
                  <c:v>centra denních služeb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služeb'!$B$4:$AH$4</c:f>
              <c:numCache>
                <c:formatCode>#,##0\ "Kč"</c:formatCode>
                <c:ptCount val="1"/>
                <c:pt idx="0">
                  <c:v>521258.7429993776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AC2-4CD5-BE81-D3062D81CC69}"/>
            </c:ext>
          </c:extLst>
        </c:ser>
        <c:ser>
          <c:idx val="2"/>
          <c:order val="2"/>
          <c:tx>
            <c:strRef>
              <c:f>'ekonomická analýza služeb'!$A$5</c:f>
              <c:strCache>
                <c:ptCount val="1"/>
                <c:pt idx="0">
                  <c:v>denní stacionáře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služeb'!$B$5:$AH$5</c:f>
              <c:numCache>
                <c:formatCode>#,##0\ "Kč"</c:formatCode>
                <c:ptCount val="1"/>
                <c:pt idx="0">
                  <c:v>531356.71438309457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AC2-4CD5-BE81-D3062D81CC69}"/>
            </c:ext>
          </c:extLst>
        </c:ser>
        <c:ser>
          <c:idx val="3"/>
          <c:order val="3"/>
          <c:tx>
            <c:strRef>
              <c:f>'ekonomická analýza služeb'!$A$6</c:f>
              <c:strCache>
                <c:ptCount val="1"/>
                <c:pt idx="0">
                  <c:v>domovy pro osoby se zdravtoním postižením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služeb'!$B$6:$AH$6</c:f>
              <c:numCache>
                <c:formatCode>#,##0\ "Kč"</c:formatCode>
                <c:ptCount val="1"/>
                <c:pt idx="0">
                  <c:v>497733.10206598806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AC2-4CD5-BE81-D3062D81CC69}"/>
            </c:ext>
          </c:extLst>
        </c:ser>
        <c:ser>
          <c:idx val="4"/>
          <c:order val="4"/>
          <c:tx>
            <c:strRef>
              <c:f>'ekonomická analýza služeb'!$A$7</c:f>
              <c:strCache>
                <c:ptCount val="1"/>
                <c:pt idx="0">
                  <c:v>domovy pro seniory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služeb'!$B$7:$AH$7</c:f>
              <c:numCache>
                <c:formatCode>#,##0\ "Kč"</c:formatCode>
                <c:ptCount val="1"/>
                <c:pt idx="0">
                  <c:v>793155.61364202143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AC2-4CD5-BE81-D3062D81CC69}"/>
            </c:ext>
          </c:extLst>
        </c:ser>
        <c:ser>
          <c:idx val="5"/>
          <c:order val="5"/>
          <c:tx>
            <c:strRef>
              <c:f>'ekonomická analýza služeb'!$A$8</c:f>
              <c:strCache>
                <c:ptCount val="1"/>
                <c:pt idx="0">
                  <c:v>domovy se zvláštním režimem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služeb'!$B$8:$AH$8</c:f>
              <c:numCache>
                <c:formatCode>#,##0\ "Kč"</c:formatCode>
                <c:ptCount val="1"/>
                <c:pt idx="0">
                  <c:v>646427.08751458558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AC2-4CD5-BE81-D3062D81CC69}"/>
            </c:ext>
          </c:extLst>
        </c:ser>
        <c:ser>
          <c:idx val="6"/>
          <c:order val="6"/>
          <c:tx>
            <c:strRef>
              <c:f>'ekonomická analýza služeb'!$A$9</c:f>
              <c:strCache>
                <c:ptCount val="1"/>
                <c:pt idx="0">
                  <c:v>chráněné bydlení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služeb'!$B$9:$AH$9</c:f>
              <c:numCache>
                <c:formatCode>#,##0\ "Kč"</c:formatCode>
                <c:ptCount val="1"/>
                <c:pt idx="0">
                  <c:v>549621.73171251861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AC2-4CD5-BE81-D3062D81CC69}"/>
            </c:ext>
          </c:extLst>
        </c:ser>
        <c:ser>
          <c:idx val="7"/>
          <c:order val="7"/>
          <c:tx>
            <c:strRef>
              <c:f>'ekonomická analýza služeb'!$A$10</c:f>
              <c:strCache>
                <c:ptCount val="1"/>
                <c:pt idx="0">
                  <c:v>odlehčovací služby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služeb'!$B$10:$AH$10</c:f>
              <c:numCache>
                <c:formatCode>#,##0\ "Kč"</c:formatCode>
                <c:ptCount val="1"/>
                <c:pt idx="0">
                  <c:v>587847.08420320111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AC2-4CD5-BE81-D3062D81CC69}"/>
            </c:ext>
          </c:extLst>
        </c:ser>
        <c:ser>
          <c:idx val="8"/>
          <c:order val="8"/>
          <c:tx>
            <c:strRef>
              <c:f>'ekonomická analýza služeb'!$A$11</c:f>
              <c:strCache>
                <c:ptCount val="1"/>
                <c:pt idx="0">
                  <c:v>osobní asistence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služeb'!$B$11:$AH$11</c:f>
              <c:numCache>
                <c:formatCode>#,##0\ "Kč"</c:formatCode>
                <c:ptCount val="1"/>
                <c:pt idx="0">
                  <c:v>464112.37001006387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AC2-4CD5-BE81-D3062D81CC69}"/>
            </c:ext>
          </c:extLst>
        </c:ser>
        <c:ser>
          <c:idx val="9"/>
          <c:order val="9"/>
          <c:tx>
            <c:strRef>
              <c:f>'ekonomická analýza služeb'!$A$12</c:f>
              <c:strCache>
                <c:ptCount val="1"/>
                <c:pt idx="0">
                  <c:v>pečovatelská služba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služeb'!$B$12:$AH$12</c:f>
              <c:numCache>
                <c:formatCode>#,##0\ "Kč"</c:formatCode>
                <c:ptCount val="1"/>
                <c:pt idx="0">
                  <c:v>509437.14648221666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DAC2-4CD5-BE81-D3062D81CC69}"/>
            </c:ext>
          </c:extLst>
        </c:ser>
        <c:ser>
          <c:idx val="10"/>
          <c:order val="10"/>
          <c:tx>
            <c:strRef>
              <c:f>'ekonomická analýza služeb'!$A$13</c:f>
              <c:strCache>
                <c:ptCount val="1"/>
                <c:pt idx="0">
                  <c:v>podpora samostatného bydlení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služeb'!$B$13:$AH$13</c:f>
              <c:numCache>
                <c:formatCode>#,##0\ "Kč"</c:formatCode>
                <c:ptCount val="1"/>
                <c:pt idx="0">
                  <c:v>572183.68794326205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AC2-4CD5-BE81-D3062D81CC69}"/>
            </c:ext>
          </c:extLst>
        </c:ser>
        <c:ser>
          <c:idx val="11"/>
          <c:order val="11"/>
          <c:tx>
            <c:strRef>
              <c:f>'ekonomická analýza služeb'!$A$14</c:f>
              <c:strCache>
                <c:ptCount val="1"/>
                <c:pt idx="0">
                  <c:v>průvodcovské a předčitatelské služby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služeb'!$B$14:$AH$14</c:f>
              <c:numCache>
                <c:formatCode>#,##0\ "Kč"</c:formatCode>
                <c:ptCount val="1"/>
                <c:pt idx="0">
                  <c:v>394946.36363636376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DAC2-4CD5-BE81-D3062D81CC69}"/>
            </c:ext>
          </c:extLst>
        </c:ser>
        <c:ser>
          <c:idx val="12"/>
          <c:order val="12"/>
          <c:tx>
            <c:strRef>
              <c:f>'ekonomická analýza služeb'!$A$15</c:f>
              <c:strCache>
                <c:ptCount val="1"/>
                <c:pt idx="0">
                  <c:v>týdenní stacionáře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služeb'!$B$15:$AH$15</c:f>
              <c:numCache>
                <c:formatCode>#,##0\ "Kč"</c:formatCode>
                <c:ptCount val="1"/>
                <c:pt idx="0">
                  <c:v>523522.86501377431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DAC2-4CD5-BE81-D3062D81CC69}"/>
            </c:ext>
          </c:extLst>
        </c:ser>
        <c:ser>
          <c:idx val="13"/>
          <c:order val="13"/>
          <c:tx>
            <c:strRef>
              <c:f>'ekonomická analýza služeb'!$A$16</c:f>
              <c:strCache>
                <c:ptCount val="1"/>
                <c:pt idx="0">
                  <c:v>azylové domy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služeb'!$B$16:$AH$16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DAC2-4CD5-BE81-D3062D81CC69}"/>
            </c:ext>
          </c:extLst>
        </c:ser>
        <c:ser>
          <c:idx val="14"/>
          <c:order val="14"/>
          <c:tx>
            <c:strRef>
              <c:f>'ekonomická analýza služeb'!$A$17</c:f>
              <c:strCache>
                <c:ptCount val="1"/>
                <c:pt idx="0">
                  <c:v>domy na půli cesty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služeb'!$B$17:$AH$17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DAC2-4CD5-BE81-D3062D81CC69}"/>
            </c:ext>
          </c:extLst>
        </c:ser>
        <c:ser>
          <c:idx val="15"/>
          <c:order val="15"/>
          <c:tx>
            <c:strRef>
              <c:f>'ekonomická analýza služeb'!$A$18</c:f>
              <c:strCache>
                <c:ptCount val="1"/>
                <c:pt idx="0">
                  <c:v>intervenční centra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služeb'!$B$18:$AH$18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DAC2-4CD5-BE81-D3062D81CC69}"/>
            </c:ext>
          </c:extLst>
        </c:ser>
        <c:ser>
          <c:idx val="16"/>
          <c:order val="16"/>
          <c:tx>
            <c:strRef>
              <c:f>'ekonomická analýza služeb'!$A$19</c:f>
              <c:strCache>
                <c:ptCount val="1"/>
                <c:pt idx="0">
                  <c:v>kontaktní centra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služeb'!$B$19:$AH$19</c:f>
              <c:numCache>
                <c:formatCode>#,##0\ "Kč"</c:formatCode>
                <c:ptCount val="1"/>
                <c:pt idx="0">
                  <c:v>811301.15273775219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AC2-4CD5-BE81-D3062D81CC69}"/>
            </c:ext>
          </c:extLst>
        </c:ser>
        <c:ser>
          <c:idx val="17"/>
          <c:order val="17"/>
          <c:tx>
            <c:strRef>
              <c:f>'ekonomická analýza služeb'!$A$20</c:f>
              <c:strCache>
                <c:ptCount val="1"/>
                <c:pt idx="0">
                  <c:v>krizová pomoc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služeb'!$B$20:$AH$20</c:f>
              <c:numCache>
                <c:formatCode>#,##0\ "Kč"</c:formatCode>
                <c:ptCount val="1"/>
                <c:pt idx="0">
                  <c:v>574651.11542192043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DAC2-4CD5-BE81-D3062D81CC69}"/>
            </c:ext>
          </c:extLst>
        </c:ser>
        <c:ser>
          <c:idx val="18"/>
          <c:order val="18"/>
          <c:tx>
            <c:strRef>
              <c:f>'ekonomická analýza služeb'!$A$21</c:f>
              <c:strCache>
                <c:ptCount val="1"/>
                <c:pt idx="0">
                  <c:v>nízkoprahová denní centra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služeb'!$B$21:$AH$21</c:f>
              <c:numCache>
                <c:formatCode>#,##0\ "Kč"</c:formatCode>
                <c:ptCount val="1"/>
                <c:pt idx="0">
                  <c:v>542492.14285714319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DAC2-4CD5-BE81-D3062D81CC69}"/>
            </c:ext>
          </c:extLst>
        </c:ser>
        <c:ser>
          <c:idx val="19"/>
          <c:order val="19"/>
          <c:tx>
            <c:strRef>
              <c:f>'ekonomická analýza služeb'!$A$22</c:f>
              <c:strCache>
                <c:ptCount val="1"/>
                <c:pt idx="0">
                  <c:v>nízkoprahová zařízení pro děti a mládež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služeb'!$B$22:$AH$22</c:f>
              <c:numCache>
                <c:formatCode>#,##0\ "Kč"</c:formatCode>
                <c:ptCount val="1"/>
                <c:pt idx="0">
                  <c:v>504887.26879654074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DAC2-4CD5-BE81-D3062D81CC69}"/>
            </c:ext>
          </c:extLst>
        </c:ser>
        <c:ser>
          <c:idx val="20"/>
          <c:order val="20"/>
          <c:tx>
            <c:strRef>
              <c:f>'ekonomická analýza služeb'!$A$23</c:f>
              <c:strCache>
                <c:ptCount val="1"/>
                <c:pt idx="0">
                  <c:v>noclehárny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služeb'!$B$23:$AH$23</c:f>
              <c:numCache>
                <c:formatCode>#,##0\ "Kč"</c:formatCode>
                <c:ptCount val="1"/>
                <c:pt idx="0">
                  <c:v>524248.24501032365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DAC2-4CD5-BE81-D3062D81CC69}"/>
            </c:ext>
          </c:extLst>
        </c:ser>
        <c:ser>
          <c:idx val="21"/>
          <c:order val="21"/>
          <c:tx>
            <c:strRef>
              <c:f>'ekonomická analýza služeb'!$A$24</c:f>
              <c:strCache>
                <c:ptCount val="1"/>
                <c:pt idx="0">
                  <c:v>raná péče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služeb'!$B$24:$AH$24</c:f>
              <c:numCache>
                <c:formatCode>#,##0\ "Kč"</c:formatCode>
                <c:ptCount val="1"/>
                <c:pt idx="0">
                  <c:v>627563.23070057982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DAC2-4CD5-BE81-D3062D81CC69}"/>
            </c:ext>
          </c:extLst>
        </c:ser>
        <c:ser>
          <c:idx val="22"/>
          <c:order val="22"/>
          <c:tx>
            <c:strRef>
              <c:f>'ekonomická analýza služeb'!$A$25</c:f>
              <c:strCache>
                <c:ptCount val="1"/>
                <c:pt idx="0">
                  <c:v>SAS pro rodiny s dětmi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služeb'!$B$25:$AH$25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DAC2-4CD5-BE81-D3062D81CC69}"/>
            </c:ext>
          </c:extLst>
        </c:ser>
        <c:ser>
          <c:idx val="23"/>
          <c:order val="23"/>
          <c:tx>
            <c:strRef>
              <c:f>'ekonomická analýza služeb'!$A$26</c:f>
              <c:strCache>
                <c:ptCount val="1"/>
                <c:pt idx="0">
                  <c:v>SAS pro seniory a osoby se zdravotním postižením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služeb'!$B$26:$AH$26</c:f>
              <c:numCache>
                <c:formatCode>#,##0\ "Kč"</c:formatCode>
                <c:ptCount val="1"/>
                <c:pt idx="0">
                  <c:v>451732.84457478003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DAC2-4CD5-BE81-D3062D81CC69}"/>
            </c:ext>
          </c:extLst>
        </c:ser>
        <c:ser>
          <c:idx val="24"/>
          <c:order val="24"/>
          <c:tx>
            <c:strRef>
              <c:f>'ekonomická analýza služeb'!$A$27</c:f>
              <c:strCache>
                <c:ptCount val="1"/>
                <c:pt idx="0">
                  <c:v>služby následné péče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služeb'!$B$27:$AH$27</c:f>
              <c:numCache>
                <c:formatCode>#,##0\ "Kč"</c:formatCode>
                <c:ptCount val="1"/>
                <c:pt idx="0">
                  <c:v>508016.78445229691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DAC2-4CD5-BE81-D3062D81CC69}"/>
            </c:ext>
          </c:extLst>
        </c:ser>
        <c:ser>
          <c:idx val="25"/>
          <c:order val="25"/>
          <c:tx>
            <c:strRef>
              <c:f>'ekonomická analýza služeb'!$A$28</c:f>
              <c:strCache>
                <c:ptCount val="1"/>
                <c:pt idx="0">
                  <c:v>sociální rehabilitace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služeb'!$B$28:$AH$28</c:f>
              <c:numCache>
                <c:formatCode>#,##0\ "Kč"</c:formatCode>
                <c:ptCount val="1"/>
                <c:pt idx="0">
                  <c:v>559900.21237864054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9-DAC2-4CD5-BE81-D3062D81CC69}"/>
            </c:ext>
          </c:extLst>
        </c:ser>
        <c:ser>
          <c:idx val="26"/>
          <c:order val="26"/>
          <c:tx>
            <c:strRef>
              <c:f>'ekonomická analýza služeb'!$A$29</c:f>
              <c:strCache>
                <c:ptCount val="1"/>
                <c:pt idx="0">
                  <c:v>sociálně terapeutické dílny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služeb'!$B$29:$AH$29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DAC2-4CD5-BE81-D3062D81CC69}"/>
            </c:ext>
          </c:extLst>
        </c:ser>
        <c:ser>
          <c:idx val="27"/>
          <c:order val="27"/>
          <c:tx>
            <c:strRef>
              <c:f>'ekonomická analýza služeb'!$A$30</c:f>
              <c:strCache>
                <c:ptCount val="1"/>
                <c:pt idx="0">
                  <c:v>telefonická krizová pomoc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služeb'!$B$30:$AH$30</c:f>
              <c:numCache>
                <c:formatCode>#,##0\ "Kč"</c:formatCode>
                <c:ptCount val="1"/>
                <c:pt idx="0">
                  <c:v>579417.88617886161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DAC2-4CD5-BE81-D3062D81CC69}"/>
            </c:ext>
          </c:extLst>
        </c:ser>
        <c:ser>
          <c:idx val="28"/>
          <c:order val="28"/>
          <c:tx>
            <c:strRef>
              <c:f>'ekonomická analýza služeb'!$A$31</c:f>
              <c:strCache>
                <c:ptCount val="1"/>
                <c:pt idx="0">
                  <c:v>terénní programy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služeb'!$B$31:$AH$31</c:f>
              <c:numCache>
                <c:formatCode>#,##0\ "Kč"</c:formatCode>
                <c:ptCount val="1"/>
                <c:pt idx="0">
                  <c:v>501225.11346444784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C-DAC2-4CD5-BE81-D3062D81CC69}"/>
            </c:ext>
          </c:extLst>
        </c:ser>
        <c:ser>
          <c:idx val="29"/>
          <c:order val="29"/>
          <c:tx>
            <c:strRef>
              <c:f>'ekonomická analýza služeb'!$A$32</c:f>
              <c:strCache>
                <c:ptCount val="1"/>
                <c:pt idx="0">
                  <c:v>tlumočnické služby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služeb'!$B$32:$AH$32</c:f>
              <c:numCache>
                <c:formatCode>#,##0\ "Kč"</c:formatCode>
                <c:ptCount val="1"/>
                <c:pt idx="0">
                  <c:v>421267.5496688743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D-DAC2-4CD5-BE81-D3062D81CC69}"/>
            </c:ext>
          </c:extLst>
        </c:ser>
        <c:shape val="box"/>
        <c:axId val="110271488"/>
        <c:axId val="110285568"/>
        <c:axId val="0"/>
      </c:bar3DChart>
      <c:catAx>
        <c:axId val="1102714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0285568"/>
        <c:crosses val="autoZero"/>
        <c:auto val="1"/>
        <c:lblAlgn val="ctr"/>
        <c:lblOffset val="100"/>
      </c:catAx>
      <c:valAx>
        <c:axId val="1102855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Kč&quot;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0271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Graf</a:t>
            </a:r>
            <a:r>
              <a:rPr lang="cs-CZ" baseline="0"/>
              <a:t> č. 2 Náklady na 1 úvazek přímé péče ve službách péče</a:t>
            </a:r>
            <a:endParaRPr lang="cs-CZ"/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'ekonomická analýza služeb'!$A$3</c:f>
              <c:strCache>
                <c:ptCount val="1"/>
                <c:pt idx="0">
                  <c:v>odborné sociální poradenství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služeb'!$B$3:$AH$3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5A-43A8-8AF9-2714396882CE}"/>
            </c:ext>
          </c:extLst>
        </c:ser>
        <c:ser>
          <c:idx val="1"/>
          <c:order val="1"/>
          <c:tx>
            <c:strRef>
              <c:f>'ekonomická analýza služeb'!$A$4</c:f>
              <c:strCache>
                <c:ptCount val="1"/>
                <c:pt idx="0">
                  <c:v>centra denních služeb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služeb'!$B$4:$AH$4</c:f>
              <c:numCache>
                <c:formatCode>#,##0\ "Kč"</c:formatCode>
                <c:ptCount val="1"/>
                <c:pt idx="0">
                  <c:v>521258.7429993776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5A-43A8-8AF9-2714396882CE}"/>
            </c:ext>
          </c:extLst>
        </c:ser>
        <c:ser>
          <c:idx val="2"/>
          <c:order val="2"/>
          <c:tx>
            <c:strRef>
              <c:f>'ekonomická analýza služeb'!$A$5</c:f>
              <c:strCache>
                <c:ptCount val="1"/>
                <c:pt idx="0">
                  <c:v>denní stacionáře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služeb'!$B$5:$AH$5</c:f>
              <c:numCache>
                <c:formatCode>#,##0\ "Kč"</c:formatCode>
                <c:ptCount val="1"/>
                <c:pt idx="0">
                  <c:v>531356.71438309457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45A-43A8-8AF9-2714396882CE}"/>
            </c:ext>
          </c:extLst>
        </c:ser>
        <c:ser>
          <c:idx val="3"/>
          <c:order val="3"/>
          <c:tx>
            <c:strRef>
              <c:f>'ekonomická analýza služeb'!$A$6</c:f>
              <c:strCache>
                <c:ptCount val="1"/>
                <c:pt idx="0">
                  <c:v>domovy pro osoby se zdravtoním postižením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služeb'!$B$6:$AH$6</c:f>
              <c:numCache>
                <c:formatCode>#,##0\ "Kč"</c:formatCode>
                <c:ptCount val="1"/>
                <c:pt idx="0">
                  <c:v>497733.10206598806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45A-43A8-8AF9-2714396882CE}"/>
            </c:ext>
          </c:extLst>
        </c:ser>
        <c:ser>
          <c:idx val="4"/>
          <c:order val="4"/>
          <c:tx>
            <c:strRef>
              <c:f>'ekonomická analýza služeb'!$A$7</c:f>
              <c:strCache>
                <c:ptCount val="1"/>
                <c:pt idx="0">
                  <c:v>domovy pro seniory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služeb'!$B$7:$AH$7</c:f>
              <c:numCache>
                <c:formatCode>#,##0\ "Kč"</c:formatCode>
                <c:ptCount val="1"/>
                <c:pt idx="0">
                  <c:v>793155.61364202143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45A-43A8-8AF9-2714396882CE}"/>
            </c:ext>
          </c:extLst>
        </c:ser>
        <c:ser>
          <c:idx val="5"/>
          <c:order val="5"/>
          <c:tx>
            <c:strRef>
              <c:f>'ekonomická analýza služeb'!$A$8</c:f>
              <c:strCache>
                <c:ptCount val="1"/>
                <c:pt idx="0">
                  <c:v>domovy se zvláštním režimem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služeb'!$B$8:$AH$8</c:f>
              <c:numCache>
                <c:formatCode>#,##0\ "Kč"</c:formatCode>
                <c:ptCount val="1"/>
                <c:pt idx="0">
                  <c:v>646427.08751458558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45A-43A8-8AF9-2714396882CE}"/>
            </c:ext>
          </c:extLst>
        </c:ser>
        <c:ser>
          <c:idx val="6"/>
          <c:order val="6"/>
          <c:tx>
            <c:strRef>
              <c:f>'ekonomická analýza služeb'!$A$9</c:f>
              <c:strCache>
                <c:ptCount val="1"/>
                <c:pt idx="0">
                  <c:v>chráněné bydlení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služeb'!$B$9:$AH$9</c:f>
              <c:numCache>
                <c:formatCode>#,##0\ "Kč"</c:formatCode>
                <c:ptCount val="1"/>
                <c:pt idx="0">
                  <c:v>549621.73171251861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45A-43A8-8AF9-2714396882CE}"/>
            </c:ext>
          </c:extLst>
        </c:ser>
        <c:ser>
          <c:idx val="7"/>
          <c:order val="7"/>
          <c:tx>
            <c:strRef>
              <c:f>'ekonomická analýza služeb'!$A$10</c:f>
              <c:strCache>
                <c:ptCount val="1"/>
                <c:pt idx="0">
                  <c:v>odlehčovací služby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služeb'!$B$10:$AH$10</c:f>
              <c:numCache>
                <c:formatCode>#,##0\ "Kč"</c:formatCode>
                <c:ptCount val="1"/>
                <c:pt idx="0">
                  <c:v>587847.08420320111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45A-43A8-8AF9-2714396882CE}"/>
            </c:ext>
          </c:extLst>
        </c:ser>
        <c:ser>
          <c:idx val="8"/>
          <c:order val="8"/>
          <c:tx>
            <c:strRef>
              <c:f>'ekonomická analýza služeb'!$A$11</c:f>
              <c:strCache>
                <c:ptCount val="1"/>
                <c:pt idx="0">
                  <c:v>osobní asistence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služeb'!$B$11:$AH$11</c:f>
              <c:numCache>
                <c:formatCode>#,##0\ "Kč"</c:formatCode>
                <c:ptCount val="1"/>
                <c:pt idx="0">
                  <c:v>464112.37001006387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45A-43A8-8AF9-2714396882CE}"/>
            </c:ext>
          </c:extLst>
        </c:ser>
        <c:ser>
          <c:idx val="9"/>
          <c:order val="9"/>
          <c:tx>
            <c:strRef>
              <c:f>'ekonomická analýza služeb'!$A$12</c:f>
              <c:strCache>
                <c:ptCount val="1"/>
                <c:pt idx="0">
                  <c:v>pečovatelská služba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služeb'!$B$12:$AH$12</c:f>
              <c:numCache>
                <c:formatCode>#,##0\ "Kč"</c:formatCode>
                <c:ptCount val="1"/>
                <c:pt idx="0">
                  <c:v>509437.14648221666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E45A-43A8-8AF9-2714396882CE}"/>
            </c:ext>
          </c:extLst>
        </c:ser>
        <c:ser>
          <c:idx val="10"/>
          <c:order val="10"/>
          <c:tx>
            <c:strRef>
              <c:f>'ekonomická analýza služeb'!$A$13</c:f>
              <c:strCache>
                <c:ptCount val="1"/>
                <c:pt idx="0">
                  <c:v>podpora samostatného bydlení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služeb'!$B$13:$AH$13</c:f>
              <c:numCache>
                <c:formatCode>#,##0\ "Kč"</c:formatCode>
                <c:ptCount val="1"/>
                <c:pt idx="0">
                  <c:v>572183.68794326205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45A-43A8-8AF9-2714396882CE}"/>
            </c:ext>
          </c:extLst>
        </c:ser>
        <c:ser>
          <c:idx val="11"/>
          <c:order val="11"/>
          <c:tx>
            <c:strRef>
              <c:f>'ekonomická analýza služeb'!$A$14</c:f>
              <c:strCache>
                <c:ptCount val="1"/>
                <c:pt idx="0">
                  <c:v>průvodcovské a předčitatelské služby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služeb'!$B$14:$AH$14</c:f>
              <c:numCache>
                <c:formatCode>#,##0\ "Kč"</c:formatCode>
                <c:ptCount val="1"/>
                <c:pt idx="0">
                  <c:v>394946.36363636376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E45A-43A8-8AF9-2714396882CE}"/>
            </c:ext>
          </c:extLst>
        </c:ser>
        <c:ser>
          <c:idx val="12"/>
          <c:order val="12"/>
          <c:tx>
            <c:strRef>
              <c:f>'ekonomická analýza služeb'!$A$15</c:f>
              <c:strCache>
                <c:ptCount val="1"/>
                <c:pt idx="0">
                  <c:v>týdenní stacionáře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služeb'!$B$15:$AH$15</c:f>
              <c:numCache>
                <c:formatCode>#,##0\ "Kč"</c:formatCode>
                <c:ptCount val="1"/>
                <c:pt idx="0">
                  <c:v>523522.86501377431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45A-43A8-8AF9-2714396882CE}"/>
            </c:ext>
          </c:extLst>
        </c:ser>
        <c:shape val="box"/>
        <c:axId val="114394240"/>
        <c:axId val="114395776"/>
        <c:axId val="0"/>
      </c:bar3DChart>
      <c:catAx>
        <c:axId val="1143942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4395776"/>
        <c:crosses val="autoZero"/>
        <c:auto val="1"/>
        <c:lblAlgn val="ctr"/>
        <c:lblOffset val="100"/>
      </c:catAx>
      <c:valAx>
        <c:axId val="1143957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Kč&quot;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4394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Graf</a:t>
            </a:r>
            <a:r>
              <a:rPr lang="cs-CZ" baseline="0"/>
              <a:t> č. 3 Náklady na 1 úvazek přímé péče ve službách prevence</a:t>
            </a:r>
            <a:endParaRPr lang="cs-CZ"/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'ekonomická analýza služeb'!$A$3</c:f>
              <c:strCache>
                <c:ptCount val="1"/>
                <c:pt idx="0">
                  <c:v>odborné sociální poradenství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služeb'!$B$3:$AH$3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B8-44A1-8304-BAA77C5ECF81}"/>
            </c:ext>
          </c:extLst>
        </c:ser>
        <c:ser>
          <c:idx val="1"/>
          <c:order val="1"/>
          <c:tx>
            <c:strRef>
              <c:f>'ekonomická analýza služeb'!$A$4</c:f>
              <c:strCache>
                <c:ptCount val="1"/>
                <c:pt idx="0">
                  <c:v>centra denních služeb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služeb'!$B$4:$AH$4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DB8-44A1-8304-BAA77C5ECF81}"/>
            </c:ext>
          </c:extLst>
        </c:ser>
        <c:ser>
          <c:idx val="2"/>
          <c:order val="2"/>
          <c:tx>
            <c:strRef>
              <c:f>'ekonomická analýza služeb'!$A$5</c:f>
              <c:strCache>
                <c:ptCount val="1"/>
                <c:pt idx="0">
                  <c:v>denní stacionáře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služeb'!$B$5:$AH$5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DB8-44A1-8304-BAA77C5ECF81}"/>
            </c:ext>
          </c:extLst>
        </c:ser>
        <c:ser>
          <c:idx val="3"/>
          <c:order val="3"/>
          <c:tx>
            <c:strRef>
              <c:f>'ekonomická analýza služeb'!$A$6</c:f>
              <c:strCache>
                <c:ptCount val="1"/>
                <c:pt idx="0">
                  <c:v>domovy pro osoby se zdravtoním postižením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služeb'!$B$6:$AH$6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DB8-44A1-8304-BAA77C5ECF81}"/>
            </c:ext>
          </c:extLst>
        </c:ser>
        <c:ser>
          <c:idx val="4"/>
          <c:order val="4"/>
          <c:tx>
            <c:strRef>
              <c:f>'ekonomická analýza služeb'!$A$7</c:f>
              <c:strCache>
                <c:ptCount val="1"/>
                <c:pt idx="0">
                  <c:v>domovy pro seniory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služeb'!$B$7:$AH$7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DB8-44A1-8304-BAA77C5ECF81}"/>
            </c:ext>
          </c:extLst>
        </c:ser>
        <c:ser>
          <c:idx val="5"/>
          <c:order val="5"/>
          <c:tx>
            <c:strRef>
              <c:f>'ekonomická analýza služeb'!$A$8</c:f>
              <c:strCache>
                <c:ptCount val="1"/>
                <c:pt idx="0">
                  <c:v>domovy se zvláštním režimem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služeb'!$B$8:$AH$8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DB8-44A1-8304-BAA77C5ECF81}"/>
            </c:ext>
          </c:extLst>
        </c:ser>
        <c:ser>
          <c:idx val="6"/>
          <c:order val="6"/>
          <c:tx>
            <c:strRef>
              <c:f>'ekonomická analýza služeb'!$A$9</c:f>
              <c:strCache>
                <c:ptCount val="1"/>
                <c:pt idx="0">
                  <c:v>chráněné bydlení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služeb'!$B$9:$AH$9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DB8-44A1-8304-BAA77C5ECF81}"/>
            </c:ext>
          </c:extLst>
        </c:ser>
        <c:ser>
          <c:idx val="7"/>
          <c:order val="7"/>
          <c:tx>
            <c:strRef>
              <c:f>'ekonomická analýza služeb'!$A$10</c:f>
              <c:strCache>
                <c:ptCount val="1"/>
                <c:pt idx="0">
                  <c:v>odlehčovací služby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služeb'!$B$10:$AH$10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DB8-44A1-8304-BAA77C5ECF81}"/>
            </c:ext>
          </c:extLst>
        </c:ser>
        <c:ser>
          <c:idx val="8"/>
          <c:order val="8"/>
          <c:tx>
            <c:strRef>
              <c:f>'ekonomická analýza služeb'!$A$11</c:f>
              <c:strCache>
                <c:ptCount val="1"/>
                <c:pt idx="0">
                  <c:v>osobní asistence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služeb'!$B$11:$AH$11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DB8-44A1-8304-BAA77C5ECF81}"/>
            </c:ext>
          </c:extLst>
        </c:ser>
        <c:ser>
          <c:idx val="9"/>
          <c:order val="9"/>
          <c:tx>
            <c:strRef>
              <c:f>'ekonomická analýza služeb'!$A$12</c:f>
              <c:strCache>
                <c:ptCount val="1"/>
                <c:pt idx="0">
                  <c:v>pečovatelská služba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služeb'!$B$12:$AH$12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2DB8-44A1-8304-BAA77C5ECF81}"/>
            </c:ext>
          </c:extLst>
        </c:ser>
        <c:ser>
          <c:idx val="10"/>
          <c:order val="10"/>
          <c:tx>
            <c:strRef>
              <c:f>'ekonomická analýza služeb'!$A$13</c:f>
              <c:strCache>
                <c:ptCount val="1"/>
                <c:pt idx="0">
                  <c:v>podpora samostatného bydlení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služeb'!$B$13:$AH$13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2DB8-44A1-8304-BAA77C5ECF81}"/>
            </c:ext>
          </c:extLst>
        </c:ser>
        <c:ser>
          <c:idx val="11"/>
          <c:order val="11"/>
          <c:tx>
            <c:strRef>
              <c:f>'ekonomická analýza služeb'!$A$14</c:f>
              <c:strCache>
                <c:ptCount val="1"/>
                <c:pt idx="0">
                  <c:v>průvodcovské a předčitatelské služby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služeb'!$B$14:$AH$14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2DB8-44A1-8304-BAA77C5ECF81}"/>
            </c:ext>
          </c:extLst>
        </c:ser>
        <c:ser>
          <c:idx val="12"/>
          <c:order val="12"/>
          <c:tx>
            <c:strRef>
              <c:f>'ekonomická analýza služeb'!$A$15</c:f>
              <c:strCache>
                <c:ptCount val="1"/>
                <c:pt idx="0">
                  <c:v>týdenní stacionáře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služeb'!$B$15:$AH$15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DB8-44A1-8304-BAA77C5ECF81}"/>
            </c:ext>
          </c:extLst>
        </c:ser>
        <c:ser>
          <c:idx val="13"/>
          <c:order val="13"/>
          <c:tx>
            <c:strRef>
              <c:f>'ekonomická analýza služeb'!$A$16</c:f>
              <c:strCache>
                <c:ptCount val="1"/>
                <c:pt idx="0">
                  <c:v>azylové domy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služeb'!$B$16:$AH$16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2DB8-44A1-8304-BAA77C5ECF81}"/>
            </c:ext>
          </c:extLst>
        </c:ser>
        <c:ser>
          <c:idx val="14"/>
          <c:order val="14"/>
          <c:tx>
            <c:strRef>
              <c:f>'ekonomická analýza služeb'!$A$17</c:f>
              <c:strCache>
                <c:ptCount val="1"/>
                <c:pt idx="0">
                  <c:v>domy na půli cesty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služeb'!$B$17:$AH$17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2DB8-44A1-8304-BAA77C5ECF81}"/>
            </c:ext>
          </c:extLst>
        </c:ser>
        <c:ser>
          <c:idx val="15"/>
          <c:order val="15"/>
          <c:tx>
            <c:strRef>
              <c:f>'ekonomická analýza služeb'!$A$18</c:f>
              <c:strCache>
                <c:ptCount val="1"/>
                <c:pt idx="0">
                  <c:v>intervenční centra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služeb'!$B$18:$AH$18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2DB8-44A1-8304-BAA77C5ECF81}"/>
            </c:ext>
          </c:extLst>
        </c:ser>
        <c:ser>
          <c:idx val="16"/>
          <c:order val="16"/>
          <c:tx>
            <c:strRef>
              <c:f>'ekonomická analýza služeb'!$A$19</c:f>
              <c:strCache>
                <c:ptCount val="1"/>
                <c:pt idx="0">
                  <c:v>kontaktní centra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služeb'!$B$19:$AH$19</c:f>
              <c:numCache>
                <c:formatCode>#,##0\ "Kč"</c:formatCode>
                <c:ptCount val="1"/>
                <c:pt idx="0">
                  <c:v>811301.15273775219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2DB8-44A1-8304-BAA77C5ECF81}"/>
            </c:ext>
          </c:extLst>
        </c:ser>
        <c:ser>
          <c:idx val="17"/>
          <c:order val="17"/>
          <c:tx>
            <c:strRef>
              <c:f>'ekonomická analýza služeb'!$A$20</c:f>
              <c:strCache>
                <c:ptCount val="1"/>
                <c:pt idx="0">
                  <c:v>krizová pomoc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služeb'!$B$20:$AH$20</c:f>
              <c:numCache>
                <c:formatCode>#,##0\ "Kč"</c:formatCode>
                <c:ptCount val="1"/>
                <c:pt idx="0">
                  <c:v>574651.11542192043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2DB8-44A1-8304-BAA77C5ECF81}"/>
            </c:ext>
          </c:extLst>
        </c:ser>
        <c:ser>
          <c:idx val="18"/>
          <c:order val="18"/>
          <c:tx>
            <c:strRef>
              <c:f>'ekonomická analýza služeb'!$A$21</c:f>
              <c:strCache>
                <c:ptCount val="1"/>
                <c:pt idx="0">
                  <c:v>nízkoprahová denní centra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služeb'!$B$21:$AH$21</c:f>
              <c:numCache>
                <c:formatCode>#,##0\ "Kč"</c:formatCode>
                <c:ptCount val="1"/>
                <c:pt idx="0">
                  <c:v>542492.14285714319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2DB8-44A1-8304-BAA77C5ECF81}"/>
            </c:ext>
          </c:extLst>
        </c:ser>
        <c:ser>
          <c:idx val="19"/>
          <c:order val="19"/>
          <c:tx>
            <c:strRef>
              <c:f>'ekonomická analýza služeb'!$A$22</c:f>
              <c:strCache>
                <c:ptCount val="1"/>
                <c:pt idx="0">
                  <c:v>nízkoprahová zařízení pro děti a mládež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služeb'!$B$22:$AH$22</c:f>
              <c:numCache>
                <c:formatCode>#,##0\ "Kč"</c:formatCode>
                <c:ptCount val="1"/>
                <c:pt idx="0">
                  <c:v>504887.26879654074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2DB8-44A1-8304-BAA77C5ECF81}"/>
            </c:ext>
          </c:extLst>
        </c:ser>
        <c:ser>
          <c:idx val="20"/>
          <c:order val="20"/>
          <c:tx>
            <c:strRef>
              <c:f>'ekonomická analýza služeb'!$A$23</c:f>
              <c:strCache>
                <c:ptCount val="1"/>
                <c:pt idx="0">
                  <c:v>noclehárny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služeb'!$B$23:$AH$23</c:f>
              <c:numCache>
                <c:formatCode>#,##0\ "Kč"</c:formatCode>
                <c:ptCount val="1"/>
                <c:pt idx="0">
                  <c:v>524248.24501032365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2DB8-44A1-8304-BAA77C5ECF81}"/>
            </c:ext>
          </c:extLst>
        </c:ser>
        <c:ser>
          <c:idx val="21"/>
          <c:order val="21"/>
          <c:tx>
            <c:strRef>
              <c:f>'ekonomická analýza služeb'!$A$24</c:f>
              <c:strCache>
                <c:ptCount val="1"/>
                <c:pt idx="0">
                  <c:v>raná péče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služeb'!$B$24:$AH$24</c:f>
              <c:numCache>
                <c:formatCode>#,##0\ "Kč"</c:formatCode>
                <c:ptCount val="1"/>
                <c:pt idx="0">
                  <c:v>627563.23070057982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2DB8-44A1-8304-BAA77C5ECF81}"/>
            </c:ext>
          </c:extLst>
        </c:ser>
        <c:ser>
          <c:idx val="22"/>
          <c:order val="22"/>
          <c:tx>
            <c:strRef>
              <c:f>'ekonomická analýza služeb'!$A$25</c:f>
              <c:strCache>
                <c:ptCount val="1"/>
                <c:pt idx="0">
                  <c:v>SAS pro rodiny s dětmi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služeb'!$B$25:$AH$25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2DB8-44A1-8304-BAA77C5ECF81}"/>
            </c:ext>
          </c:extLst>
        </c:ser>
        <c:ser>
          <c:idx val="23"/>
          <c:order val="23"/>
          <c:tx>
            <c:strRef>
              <c:f>'ekonomická analýza služeb'!$A$26</c:f>
              <c:strCache>
                <c:ptCount val="1"/>
                <c:pt idx="0">
                  <c:v>SAS pro seniory a osoby se zdravotním postižením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služeb'!$B$26:$AH$26</c:f>
              <c:numCache>
                <c:formatCode>#,##0\ "Kč"</c:formatCode>
                <c:ptCount val="1"/>
                <c:pt idx="0">
                  <c:v>451732.84457478003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2DB8-44A1-8304-BAA77C5ECF81}"/>
            </c:ext>
          </c:extLst>
        </c:ser>
        <c:ser>
          <c:idx val="24"/>
          <c:order val="24"/>
          <c:tx>
            <c:strRef>
              <c:f>'ekonomická analýza služeb'!$A$27</c:f>
              <c:strCache>
                <c:ptCount val="1"/>
                <c:pt idx="0">
                  <c:v>služby následné péče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služeb'!$B$27:$AH$27</c:f>
              <c:numCache>
                <c:formatCode>#,##0\ "Kč"</c:formatCode>
                <c:ptCount val="1"/>
                <c:pt idx="0">
                  <c:v>508016.78445229691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2DB8-44A1-8304-BAA77C5ECF81}"/>
            </c:ext>
          </c:extLst>
        </c:ser>
        <c:ser>
          <c:idx val="25"/>
          <c:order val="25"/>
          <c:tx>
            <c:strRef>
              <c:f>'ekonomická analýza služeb'!$A$28</c:f>
              <c:strCache>
                <c:ptCount val="1"/>
                <c:pt idx="0">
                  <c:v>sociální rehabilitace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služeb'!$B$28:$AH$28</c:f>
              <c:numCache>
                <c:formatCode>#,##0\ "Kč"</c:formatCode>
                <c:ptCount val="1"/>
                <c:pt idx="0">
                  <c:v>559900.21237864054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9-2DB8-44A1-8304-BAA77C5ECF81}"/>
            </c:ext>
          </c:extLst>
        </c:ser>
        <c:ser>
          <c:idx val="26"/>
          <c:order val="26"/>
          <c:tx>
            <c:strRef>
              <c:f>'ekonomická analýza služeb'!$A$29</c:f>
              <c:strCache>
                <c:ptCount val="1"/>
                <c:pt idx="0">
                  <c:v>sociálně terapeutické dílny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služeb'!$B$29:$AH$29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2DB8-44A1-8304-BAA77C5ECF81}"/>
            </c:ext>
          </c:extLst>
        </c:ser>
        <c:ser>
          <c:idx val="27"/>
          <c:order val="27"/>
          <c:tx>
            <c:strRef>
              <c:f>'ekonomická analýza služeb'!$A$30</c:f>
              <c:strCache>
                <c:ptCount val="1"/>
                <c:pt idx="0">
                  <c:v>telefonická krizová pomoc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služeb'!$B$30:$AH$30</c:f>
              <c:numCache>
                <c:formatCode>#,##0\ "Kč"</c:formatCode>
                <c:ptCount val="1"/>
                <c:pt idx="0">
                  <c:v>579417.88617886161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2DB8-44A1-8304-BAA77C5ECF81}"/>
            </c:ext>
          </c:extLst>
        </c:ser>
        <c:ser>
          <c:idx val="28"/>
          <c:order val="28"/>
          <c:tx>
            <c:strRef>
              <c:f>'ekonomická analýza služeb'!$A$31</c:f>
              <c:strCache>
                <c:ptCount val="1"/>
                <c:pt idx="0">
                  <c:v>terénní programy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služeb'!$B$31:$AH$31</c:f>
              <c:numCache>
                <c:formatCode>#,##0\ "Kč"</c:formatCode>
                <c:ptCount val="1"/>
                <c:pt idx="0">
                  <c:v>501225.11346444784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C-2DB8-44A1-8304-BAA77C5ECF81}"/>
            </c:ext>
          </c:extLst>
        </c:ser>
        <c:ser>
          <c:idx val="29"/>
          <c:order val="29"/>
          <c:tx>
            <c:strRef>
              <c:f>'ekonomická analýza služeb'!$A$32</c:f>
              <c:strCache>
                <c:ptCount val="1"/>
                <c:pt idx="0">
                  <c:v>tlumočnické služby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cat>
            <c:strRef>
              <c:f>'ekonomická analýza služeb'!$B$2:$AH$2</c:f>
              <c:strCache>
                <c:ptCount val="1"/>
                <c:pt idx="0">
                  <c:v>náklady na 1 úvazek PP</c:v>
                </c:pt>
              </c:strCache>
            </c:strRef>
          </c:cat>
          <c:val>
            <c:numRef>
              <c:f>'ekonomická analýza služeb'!$B$32:$AH$32</c:f>
              <c:numCache>
                <c:formatCode>#,##0\ "Kč"</c:formatCode>
                <c:ptCount val="1"/>
                <c:pt idx="0">
                  <c:v>421267.5496688743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D-2DB8-44A1-8304-BAA77C5ECF81}"/>
            </c:ext>
          </c:extLst>
        </c:ser>
        <c:shape val="box"/>
        <c:axId val="106782080"/>
        <c:axId val="106796160"/>
        <c:axId val="0"/>
      </c:bar3DChart>
      <c:catAx>
        <c:axId val="1067820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6796160"/>
        <c:crosses val="autoZero"/>
        <c:auto val="1"/>
        <c:lblAlgn val="ctr"/>
        <c:lblOffset val="100"/>
      </c:catAx>
      <c:valAx>
        <c:axId val="1067961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Kč&quot;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678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Celkové</a:t>
            </a:r>
            <a:r>
              <a:rPr lang="cs-CZ" baseline="0"/>
              <a:t> náklady a předpokládané kofinancování</a:t>
            </a:r>
            <a:endParaRPr lang="cs-CZ"/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'graf 7,8'!$D$86</c:f>
              <c:strCache>
                <c:ptCount val="1"/>
                <c:pt idx="0">
                  <c:v>celkové náklady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7,8'!$C$87:$C$89</c:f>
              <c:strCache>
                <c:ptCount val="3"/>
                <c:pt idx="0">
                  <c:v>NNO</c:v>
                </c:pt>
                <c:pt idx="1">
                  <c:v>PO</c:v>
                </c:pt>
                <c:pt idx="2">
                  <c:v>Brno</c:v>
                </c:pt>
              </c:strCache>
            </c:strRef>
          </c:cat>
          <c:val>
            <c:numRef>
              <c:f>'graf 7,8'!$D$87:$D$89</c:f>
              <c:numCache>
                <c:formatCode>#,##0\ "Kč"</c:formatCode>
                <c:ptCount val="3"/>
                <c:pt idx="0">
                  <c:v>658501164</c:v>
                </c:pt>
                <c:pt idx="1">
                  <c:v>861344260</c:v>
                </c:pt>
                <c:pt idx="2">
                  <c:v>150722484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93F-41C1-8AD6-531E748E46F7}"/>
            </c:ext>
          </c:extLst>
        </c:ser>
        <c:ser>
          <c:idx val="1"/>
          <c:order val="1"/>
          <c:tx>
            <c:strRef>
              <c:f>'graf 7,8'!$E$86</c:f>
              <c:strCache>
                <c:ptCount val="1"/>
                <c:pt idx="0">
                  <c:v>předpokládané kofinancování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7,8'!$C$87:$C$89</c:f>
              <c:strCache>
                <c:ptCount val="3"/>
                <c:pt idx="0">
                  <c:v>NNO</c:v>
                </c:pt>
                <c:pt idx="1">
                  <c:v>PO</c:v>
                </c:pt>
                <c:pt idx="2">
                  <c:v>Brno</c:v>
                </c:pt>
              </c:strCache>
            </c:strRef>
          </c:cat>
          <c:val>
            <c:numRef>
              <c:f>'graf 7,8'!$E$87:$E$89</c:f>
              <c:numCache>
                <c:formatCode>#,##0\ "Kč"</c:formatCode>
                <c:ptCount val="3"/>
                <c:pt idx="0">
                  <c:v>92021763</c:v>
                </c:pt>
                <c:pt idx="1">
                  <c:v>75504291</c:v>
                </c:pt>
                <c:pt idx="2">
                  <c:v>28132195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93F-41C1-8AD6-531E748E46F7}"/>
            </c:ext>
          </c:extLst>
        </c:ser>
        <c:shape val="box"/>
        <c:axId val="93285760"/>
        <c:axId val="93316224"/>
        <c:axId val="0"/>
      </c:bar3DChart>
      <c:catAx>
        <c:axId val="932857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3316224"/>
        <c:crosses val="autoZero"/>
        <c:auto val="1"/>
        <c:lblAlgn val="ctr"/>
        <c:lblOffset val="100"/>
      </c:catAx>
      <c:valAx>
        <c:axId val="933162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Kč&quot;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3285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Celkové náklady a předpokládané kofinancování odborného sociálního poradenství, služeb</a:t>
            </a:r>
            <a:r>
              <a:rPr lang="cs-CZ" baseline="0"/>
              <a:t> sociální péče a prevence</a:t>
            </a:r>
            <a:endParaRPr lang="cs-CZ"/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finance!$AE$10</c:f>
              <c:strCache>
                <c:ptCount val="1"/>
                <c:pt idx="0">
                  <c:v>celková náklady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finance!$AD$11:$AD$13</c:f>
              <c:strCache>
                <c:ptCount val="3"/>
                <c:pt idx="0">
                  <c:v>poradenství</c:v>
                </c:pt>
                <c:pt idx="1">
                  <c:v>péče</c:v>
                </c:pt>
                <c:pt idx="2">
                  <c:v>prevence </c:v>
                </c:pt>
              </c:strCache>
            </c:strRef>
          </c:cat>
          <c:val>
            <c:numRef>
              <c:f>finance!$AE$11:$AE$13</c:f>
              <c:numCache>
                <c:formatCode>#,##0\ "Kč"</c:formatCode>
                <c:ptCount val="3"/>
                <c:pt idx="0">
                  <c:v>40431072</c:v>
                </c:pt>
                <c:pt idx="1">
                  <c:v>1364247712</c:v>
                </c:pt>
                <c:pt idx="2">
                  <c:v>265889124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36-40EE-9EEB-918875806DA2}"/>
            </c:ext>
          </c:extLst>
        </c:ser>
        <c:ser>
          <c:idx val="1"/>
          <c:order val="1"/>
          <c:tx>
            <c:strRef>
              <c:f>finance!$AF$10</c:f>
              <c:strCache>
                <c:ptCount val="1"/>
                <c:pt idx="0">
                  <c:v>předpokládané kofinancování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0"/>
                  <c:y val="-2.31481481481482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4584711286089239"/>
                      <c:h val="7.40048118985126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936-40EE-9EEB-918875806D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finance!$AD$11:$AD$13</c:f>
              <c:strCache>
                <c:ptCount val="3"/>
                <c:pt idx="0">
                  <c:v>poradenství</c:v>
                </c:pt>
                <c:pt idx="1">
                  <c:v>péče</c:v>
                </c:pt>
                <c:pt idx="2">
                  <c:v>prevence </c:v>
                </c:pt>
              </c:strCache>
            </c:strRef>
          </c:cat>
          <c:val>
            <c:numRef>
              <c:f>finance!$AF$11:$AF$13</c:f>
              <c:numCache>
                <c:formatCode>#,##0\ "Kč"</c:formatCode>
                <c:ptCount val="3"/>
                <c:pt idx="0">
                  <c:v>7605735</c:v>
                </c:pt>
                <c:pt idx="1">
                  <c:v>130613845</c:v>
                </c:pt>
                <c:pt idx="2">
                  <c:v>57438669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936-40EE-9EEB-918875806DA2}"/>
            </c:ext>
          </c:extLst>
        </c:ser>
        <c:shape val="box"/>
        <c:axId val="93369088"/>
        <c:axId val="93370624"/>
        <c:axId val="0"/>
      </c:bar3DChart>
      <c:catAx>
        <c:axId val="933690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3370624"/>
        <c:crosses val="autoZero"/>
        <c:auto val="1"/>
        <c:lblAlgn val="ctr"/>
        <c:lblOffset val="100"/>
      </c:catAx>
      <c:valAx>
        <c:axId val="933706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Kč&quot;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3369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3AF64-A59E-49BE-AE5B-39FC8DED1132}" type="datetimeFigureOut">
              <a:rPr lang="cs-CZ" smtClean="0"/>
              <a:pPr/>
              <a:t>7.10.2019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66838" y="1143000"/>
            <a:ext cx="41243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472D6-BF83-4139-AE83-0450D90D3A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81104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ačát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30641"/>
            <a:ext cx="8948737" cy="364195"/>
          </a:xfrm>
        </p:spPr>
        <p:txBody>
          <a:bodyPr anchor="ctr"/>
          <a:lstStyle/>
          <a:p>
            <a:pPr algn="ctr"/>
            <a:r>
              <a:rPr lang="pl-PL" smtClean="0"/>
              <a:t>Radim Janík, Odbor sociální péče MMB</a:t>
            </a:r>
            <a:endParaRPr lang="cs-CZ" dirty="0"/>
          </a:p>
        </p:txBody>
      </p:sp>
      <p:pic>
        <p:nvPicPr>
          <p:cNvPr id="10" name="Obrázek 9" descr="Obsah obrázku objekt&#10;&#10;Popis vygenerován s velmi vysokou mírou spolehlivosti">
            <a:extLst>
              <a:ext uri="{FF2B5EF4-FFF2-40B4-BE49-F238E27FC236}">
                <a16:creationId xmlns="" xmlns:a16="http://schemas.microsoft.com/office/drawing/2014/main" id="{B8B4B670-9CE4-4D52-8163-DCDF480531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1685" y="2730571"/>
            <a:ext cx="2282513" cy="5316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025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71956"/>
            <a:ext cx="7772400" cy="1053101"/>
          </a:xfrm>
        </p:spPr>
        <p:txBody>
          <a:bodyPr anchor="b"/>
          <a:lstStyle>
            <a:lvl1pPr algn="ctr">
              <a:defRPr sz="26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15416"/>
            <a:ext cx="7772400" cy="624287"/>
          </a:xfrm>
        </p:spPr>
        <p:txBody>
          <a:bodyPr>
            <a:normAutofit/>
          </a:bodyPr>
          <a:lstStyle>
            <a:lvl1pPr marL="0" indent="0" algn="ctr">
              <a:buNone/>
              <a:defRPr sz="2600"/>
            </a:lvl1pPr>
            <a:lvl2pPr marL="456057" indent="0" algn="ctr">
              <a:buNone/>
              <a:defRPr sz="1995"/>
            </a:lvl2pPr>
            <a:lvl3pPr marL="912114" indent="0" algn="ctr">
              <a:buNone/>
              <a:defRPr sz="1795"/>
            </a:lvl3pPr>
            <a:lvl4pPr marL="1368171" indent="0" algn="ctr">
              <a:buNone/>
              <a:defRPr sz="1596"/>
            </a:lvl4pPr>
            <a:lvl5pPr marL="1824228" indent="0" algn="ctr">
              <a:buNone/>
              <a:defRPr sz="1596"/>
            </a:lvl5pPr>
            <a:lvl6pPr marL="2280285" indent="0" algn="ctr">
              <a:buNone/>
              <a:defRPr sz="1596"/>
            </a:lvl6pPr>
            <a:lvl7pPr marL="2736342" indent="0" algn="ctr">
              <a:buNone/>
              <a:defRPr sz="1596"/>
            </a:lvl7pPr>
            <a:lvl8pPr marL="3192399" indent="0" algn="ctr">
              <a:buNone/>
              <a:defRPr sz="1596"/>
            </a:lvl8pPr>
            <a:lvl9pPr marL="3648456" indent="0" algn="ctr">
              <a:buNone/>
              <a:defRPr sz="1596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99077"/>
            <a:ext cx="8949600" cy="364195"/>
          </a:xfrm>
        </p:spPr>
        <p:txBody>
          <a:bodyPr anchor="ctr"/>
          <a:lstStyle/>
          <a:p>
            <a:pPr algn="ctr"/>
            <a:r>
              <a:rPr lang="pl-PL" smtClean="0"/>
              <a:t>Radim Janík, Odbor sociální péče MMB</a:t>
            </a:r>
            <a:endParaRPr lang="cs-CZ" dirty="0"/>
          </a:p>
        </p:txBody>
      </p:sp>
      <p:pic>
        <p:nvPicPr>
          <p:cNvPr id="12" name="Obrázek 11" descr="Obsah obrázku objekt&#10;&#10;Popis vygenerován s velmi vysokou mírou spolehlivosti">
            <a:extLst>
              <a:ext uri="{FF2B5EF4-FFF2-40B4-BE49-F238E27FC236}">
                <a16:creationId xmlns="" xmlns:a16="http://schemas.microsoft.com/office/drawing/2014/main" id="{2E02476E-B194-4627-B730-7702CED828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1685" y="2730571"/>
            <a:ext cx="2282513" cy="5316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2936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věrečný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4965"/>
            <a:ext cx="7772400" cy="669015"/>
          </a:xfrm>
        </p:spPr>
        <p:txBody>
          <a:bodyPr anchor="b">
            <a:normAutofit/>
          </a:bodyPr>
          <a:lstStyle>
            <a:lvl1pPr algn="ctr">
              <a:defRPr sz="21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67695"/>
            <a:ext cx="7772400" cy="624287"/>
          </a:xfrm>
        </p:spPr>
        <p:txBody>
          <a:bodyPr>
            <a:normAutofit/>
          </a:bodyPr>
          <a:lstStyle>
            <a:lvl1pPr marL="0" indent="0" algn="ctr">
              <a:buNone/>
              <a:defRPr sz="1500" b="0">
                <a:solidFill>
                  <a:schemeClr val="bg1"/>
                </a:solidFill>
              </a:defRPr>
            </a:lvl1pPr>
            <a:lvl2pPr marL="456057" indent="0" algn="ctr">
              <a:buNone/>
              <a:defRPr sz="1995"/>
            </a:lvl2pPr>
            <a:lvl3pPr marL="912114" indent="0" algn="ctr">
              <a:buNone/>
              <a:defRPr sz="1795"/>
            </a:lvl3pPr>
            <a:lvl4pPr marL="1368171" indent="0" algn="ctr">
              <a:buNone/>
              <a:defRPr sz="1596"/>
            </a:lvl4pPr>
            <a:lvl5pPr marL="1824228" indent="0" algn="ctr">
              <a:buNone/>
              <a:defRPr sz="1596"/>
            </a:lvl5pPr>
            <a:lvl6pPr marL="2280285" indent="0" algn="ctr">
              <a:buNone/>
              <a:defRPr sz="1596"/>
            </a:lvl6pPr>
            <a:lvl7pPr marL="2736342" indent="0" algn="ctr">
              <a:buNone/>
              <a:defRPr sz="1596"/>
            </a:lvl7pPr>
            <a:lvl8pPr marL="3192399" indent="0" algn="ctr">
              <a:buNone/>
              <a:defRPr sz="1596"/>
            </a:lvl8pPr>
            <a:lvl9pPr marL="3648456" indent="0" algn="ctr">
              <a:buNone/>
              <a:defRPr sz="1596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544" y="6322869"/>
            <a:ext cx="8949600" cy="364195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r>
              <a:rPr lang="pl-PL" smtClean="0"/>
              <a:t>Radim Janík, Odbor sociální péče MMB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2DBA51A0-FF55-4B1E-948C-63E6F7C3BC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0947" y="3051803"/>
            <a:ext cx="1620218" cy="378127"/>
          </a:xfrm>
          <a:prstGeom prst="rect">
            <a:avLst/>
          </a:prstGeom>
        </p:spPr>
      </p:pic>
      <p:sp>
        <p:nvSpPr>
          <p:cNvPr id="15" name="Zástupný symbol pro text 14">
            <a:extLst>
              <a:ext uri="{FF2B5EF4-FFF2-40B4-BE49-F238E27FC236}">
                <a16:creationId xmlns="" xmlns:a16="http://schemas.microsoft.com/office/drawing/2014/main" id="{2A7BB364-39A0-47EF-8F6D-9A13F1FBCB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5372104"/>
            <a:ext cx="7772400" cy="36419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accent3"/>
                </a:solidFill>
              </a:defRPr>
            </a:lvl1pPr>
            <a:lvl2pPr marL="234000" indent="0" algn="ctr">
              <a:buFontTx/>
              <a:buNone/>
              <a:defRPr>
                <a:solidFill>
                  <a:schemeClr val="bg1"/>
                </a:solidFill>
              </a:defRPr>
            </a:lvl2pPr>
            <a:lvl3pPr marL="486000" indent="0" algn="ctr">
              <a:buFontTx/>
              <a:buNone/>
              <a:defRPr>
                <a:solidFill>
                  <a:schemeClr val="bg1"/>
                </a:solidFill>
              </a:defRPr>
            </a:lvl3pPr>
            <a:lvl4pPr marL="666000" indent="0" algn="ctr">
              <a:buFontTx/>
              <a:buNone/>
              <a:defRPr>
                <a:solidFill>
                  <a:schemeClr val="bg1"/>
                </a:solidFill>
              </a:defRPr>
            </a:lvl4pPr>
            <a:lvl5pPr marL="846000" indent="0" algn="ctr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1816226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26229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1322188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916" y="2552704"/>
            <a:ext cx="7605529" cy="3603092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2"/>
                </a:solidFill>
              </a:defRPr>
            </a:lvl1pPr>
            <a:lvl2pPr marL="0" indent="0">
              <a:buFontTx/>
              <a:buNone/>
              <a:defRPr b="0">
                <a:solidFill>
                  <a:schemeClr val="tx2"/>
                </a:solidFill>
              </a:defRPr>
            </a:lvl2pPr>
            <a:lvl3pPr marL="0" indent="0">
              <a:buFontTx/>
              <a:buNone/>
              <a:defRPr b="0">
                <a:solidFill>
                  <a:schemeClr val="tx2"/>
                </a:solidFill>
              </a:defRPr>
            </a:lvl3pPr>
            <a:lvl4pPr marL="0" indent="0">
              <a:buFontTx/>
              <a:buNone/>
              <a:defRPr b="0">
                <a:solidFill>
                  <a:schemeClr val="tx2"/>
                </a:solidFill>
              </a:defRPr>
            </a:lvl4pPr>
            <a:lvl5pPr marL="0" indent="0">
              <a:buFontTx/>
              <a:buNone/>
              <a:defRPr b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27895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rovnání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445" y="495506"/>
            <a:ext cx="7596000" cy="1322188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1916" y="2088700"/>
            <a:ext cx="3708000" cy="4067096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695" y="2088700"/>
            <a:ext cx="3708000" cy="4067096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39097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01759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6260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71956"/>
            <a:ext cx="7772400" cy="1053101"/>
          </a:xfrm>
        </p:spPr>
        <p:txBody>
          <a:bodyPr anchor="b"/>
          <a:lstStyle>
            <a:lvl1pPr algn="ctr">
              <a:defRPr sz="2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15416"/>
            <a:ext cx="7772400" cy="624287"/>
          </a:xfrm>
        </p:spPr>
        <p:txBody>
          <a:bodyPr>
            <a:normAutofit/>
          </a:bodyPr>
          <a:lstStyle>
            <a:lvl1pPr marL="0" indent="0" algn="ctr">
              <a:buNone/>
              <a:defRPr sz="2600"/>
            </a:lvl1pPr>
            <a:lvl2pPr marL="456057" indent="0" algn="ctr">
              <a:buNone/>
              <a:defRPr sz="1995"/>
            </a:lvl2pPr>
            <a:lvl3pPr marL="912114" indent="0" algn="ctr">
              <a:buNone/>
              <a:defRPr sz="1795"/>
            </a:lvl3pPr>
            <a:lvl4pPr marL="1368171" indent="0" algn="ctr">
              <a:buNone/>
              <a:defRPr sz="1596"/>
            </a:lvl4pPr>
            <a:lvl5pPr marL="1824228" indent="0" algn="ctr">
              <a:buNone/>
              <a:defRPr sz="1596"/>
            </a:lvl5pPr>
            <a:lvl6pPr marL="2280285" indent="0" algn="ctr">
              <a:buNone/>
              <a:defRPr sz="1596"/>
            </a:lvl6pPr>
            <a:lvl7pPr marL="2736342" indent="0" algn="ctr">
              <a:buNone/>
              <a:defRPr sz="1596"/>
            </a:lvl7pPr>
            <a:lvl8pPr marL="3192399" indent="0" algn="ctr">
              <a:buNone/>
              <a:defRPr sz="1596"/>
            </a:lvl8pPr>
            <a:lvl9pPr marL="3648456" indent="0" algn="ctr">
              <a:buNone/>
              <a:defRPr sz="1596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99077"/>
            <a:ext cx="8949600" cy="364195"/>
          </a:xfrm>
        </p:spPr>
        <p:txBody>
          <a:bodyPr anchor="ctr"/>
          <a:lstStyle/>
          <a:p>
            <a:pPr algn="ctr"/>
            <a:r>
              <a:rPr lang="pl-PL" smtClean="0"/>
              <a:t>Radim Janík, Odbor sociální péče MMB</a:t>
            </a:r>
            <a:endParaRPr lang="cs-CZ" dirty="0"/>
          </a:p>
        </p:txBody>
      </p:sp>
      <p:pic>
        <p:nvPicPr>
          <p:cNvPr id="12" name="Obrázek 11" descr="Obsah obrázku objekt&#10;&#10;Popis vygenerován s velmi vysokou mírou spolehlivosti">
            <a:extLst>
              <a:ext uri="{FF2B5EF4-FFF2-40B4-BE49-F238E27FC236}">
                <a16:creationId xmlns="" xmlns:a16="http://schemas.microsoft.com/office/drawing/2014/main" id="{2E02476E-B194-4627-B730-7702CED828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1685" y="2730571"/>
            <a:ext cx="2282513" cy="5316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2862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věrečný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4965"/>
            <a:ext cx="7772400" cy="669015"/>
          </a:xfrm>
        </p:spPr>
        <p:txBody>
          <a:bodyPr anchor="b">
            <a:normAutofit/>
          </a:bodyPr>
          <a:lstStyle>
            <a:lvl1pPr algn="ctr">
              <a:defRPr sz="21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67695"/>
            <a:ext cx="7772400" cy="624287"/>
          </a:xfrm>
        </p:spPr>
        <p:txBody>
          <a:bodyPr>
            <a:normAutofit/>
          </a:bodyPr>
          <a:lstStyle>
            <a:lvl1pPr marL="0" indent="0" algn="ctr">
              <a:buNone/>
              <a:defRPr sz="1500" b="0">
                <a:solidFill>
                  <a:schemeClr val="bg1"/>
                </a:solidFill>
              </a:defRPr>
            </a:lvl1pPr>
            <a:lvl2pPr marL="456057" indent="0" algn="ctr">
              <a:buNone/>
              <a:defRPr sz="1995"/>
            </a:lvl2pPr>
            <a:lvl3pPr marL="912114" indent="0" algn="ctr">
              <a:buNone/>
              <a:defRPr sz="1795"/>
            </a:lvl3pPr>
            <a:lvl4pPr marL="1368171" indent="0" algn="ctr">
              <a:buNone/>
              <a:defRPr sz="1596"/>
            </a:lvl4pPr>
            <a:lvl5pPr marL="1824228" indent="0" algn="ctr">
              <a:buNone/>
              <a:defRPr sz="1596"/>
            </a:lvl5pPr>
            <a:lvl6pPr marL="2280285" indent="0" algn="ctr">
              <a:buNone/>
              <a:defRPr sz="1596"/>
            </a:lvl6pPr>
            <a:lvl7pPr marL="2736342" indent="0" algn="ctr">
              <a:buNone/>
              <a:defRPr sz="1596"/>
            </a:lvl7pPr>
            <a:lvl8pPr marL="3192399" indent="0" algn="ctr">
              <a:buNone/>
              <a:defRPr sz="1596"/>
            </a:lvl8pPr>
            <a:lvl9pPr marL="3648456" indent="0" algn="ctr">
              <a:buNone/>
              <a:defRPr sz="1596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544" y="6322869"/>
            <a:ext cx="8949600" cy="364195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r>
              <a:rPr lang="pl-PL" smtClean="0"/>
              <a:t>Radim Janík, Odbor sociální péče MMB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2DBA51A0-FF55-4B1E-948C-63E6F7C3BC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0947" y="3051803"/>
            <a:ext cx="1620218" cy="378127"/>
          </a:xfrm>
          <a:prstGeom prst="rect">
            <a:avLst/>
          </a:prstGeom>
        </p:spPr>
      </p:pic>
      <p:sp>
        <p:nvSpPr>
          <p:cNvPr id="15" name="Zástupný symbol pro text 14">
            <a:extLst>
              <a:ext uri="{FF2B5EF4-FFF2-40B4-BE49-F238E27FC236}">
                <a16:creationId xmlns="" xmlns:a16="http://schemas.microsoft.com/office/drawing/2014/main" id="{2A7BB364-39A0-47EF-8F6D-9A13F1FBCB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5372104"/>
            <a:ext cx="7772400" cy="36419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accent3"/>
                </a:solidFill>
              </a:defRPr>
            </a:lvl1pPr>
            <a:lvl2pPr marL="234000" indent="0" algn="ctr">
              <a:buFontTx/>
              <a:buNone/>
              <a:defRPr>
                <a:solidFill>
                  <a:schemeClr val="bg1"/>
                </a:solidFill>
              </a:defRPr>
            </a:lvl2pPr>
            <a:lvl3pPr marL="486000" indent="0" algn="ctr">
              <a:buFontTx/>
              <a:buNone/>
              <a:defRPr>
                <a:solidFill>
                  <a:schemeClr val="bg1"/>
                </a:solidFill>
              </a:defRPr>
            </a:lvl3pPr>
            <a:lvl4pPr marL="666000" indent="0" algn="ctr">
              <a:buFontTx/>
              <a:buNone/>
              <a:defRPr>
                <a:solidFill>
                  <a:schemeClr val="bg1"/>
                </a:solidFill>
              </a:defRPr>
            </a:lvl4pPr>
            <a:lvl5pPr marL="846000" indent="0" algn="ctr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152237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3114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132218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916" y="2552704"/>
            <a:ext cx="7605529" cy="3603092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2"/>
                </a:solidFill>
              </a:defRPr>
            </a:lvl1pPr>
            <a:lvl2pPr marL="0" indent="0">
              <a:buFontTx/>
              <a:buNone/>
              <a:defRPr b="0">
                <a:solidFill>
                  <a:schemeClr val="tx2"/>
                </a:solidFill>
              </a:defRPr>
            </a:lvl2pPr>
            <a:lvl3pPr marL="0" indent="0">
              <a:buFontTx/>
              <a:buNone/>
              <a:defRPr b="0">
                <a:solidFill>
                  <a:schemeClr val="tx2"/>
                </a:solidFill>
              </a:defRPr>
            </a:lvl3pPr>
            <a:lvl4pPr marL="0" indent="0">
              <a:buFontTx/>
              <a:buNone/>
              <a:defRPr b="0">
                <a:solidFill>
                  <a:schemeClr val="tx2"/>
                </a:solidFill>
              </a:defRPr>
            </a:lvl4pPr>
            <a:lvl5pPr marL="0" indent="0">
              <a:buFontTx/>
              <a:buNone/>
              <a:defRPr b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3181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rovnání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445" y="495506"/>
            <a:ext cx="7596000" cy="132218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1916" y="2088700"/>
            <a:ext cx="3708000" cy="406709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695" y="2088700"/>
            <a:ext cx="3708000" cy="406709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370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7519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1286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ačát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30641"/>
            <a:ext cx="8948737" cy="364195"/>
          </a:xfrm>
        </p:spPr>
        <p:txBody>
          <a:bodyPr anchor="ctr"/>
          <a:lstStyle/>
          <a:p>
            <a:pPr algn="ctr"/>
            <a:r>
              <a:rPr lang="pl-PL" smtClean="0"/>
              <a:t>Radim Janík, Odbor sociální péče MMB</a:t>
            </a:r>
            <a:endParaRPr lang="cs-CZ" dirty="0"/>
          </a:p>
        </p:txBody>
      </p:sp>
      <p:pic>
        <p:nvPicPr>
          <p:cNvPr id="10" name="Obrázek 9" descr="Obsah obrázku objekt&#10;&#10;Popis vygenerován s velmi vysokou mírou spolehlivosti">
            <a:extLst>
              <a:ext uri="{FF2B5EF4-FFF2-40B4-BE49-F238E27FC236}">
                <a16:creationId xmlns="" xmlns:a16="http://schemas.microsoft.com/office/drawing/2014/main" id="{B8B4B670-9CE4-4D52-8163-DCDF480531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1685" y="2730571"/>
            <a:ext cx="2282513" cy="5316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9290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1445" y="495506"/>
            <a:ext cx="7596000" cy="132218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1916" y="2088699"/>
            <a:ext cx="7605529" cy="406709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1916" y="6263963"/>
            <a:ext cx="5399812" cy="36419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smtClean="0"/>
              <a:t>Radim Janík, Odbor sociální péče MMB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3095" y="6263963"/>
            <a:ext cx="514350" cy="36419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A2BCEAA-0AD4-48FE-B655-399857AB8FE0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8" name="Obrázek 7" descr="Obsah obrázku objekt&#10;&#10;Popis vygenerován s velmi vysokou mírou spolehlivosti">
            <a:extLst>
              <a:ext uri="{FF2B5EF4-FFF2-40B4-BE49-F238E27FC236}">
                <a16:creationId xmlns="" xmlns:a16="http://schemas.microsoft.com/office/drawing/2014/main" id="{4B5F40D9-71E5-4545-ABDC-4E1AD6F7101D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8763" y="552811"/>
            <a:ext cx="1620218" cy="3781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5082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86" r:id="rId3"/>
    <p:sldLayoutId id="2147483674" r:id="rId4"/>
    <p:sldLayoutId id="2147483685" r:id="rId5"/>
    <p:sldLayoutId id="2147483676" r:id="rId6"/>
    <p:sldLayoutId id="2147483678" r:id="rId7"/>
    <p:sldLayoutId id="2147483679" r:id="rId8"/>
  </p:sldLayoutIdLst>
  <p:hf sldNum="0" hdr="0" dt="0"/>
  <p:txStyles>
    <p:titleStyle>
      <a:lvl1pPr algn="l" defTabSz="912114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198000" indent="-198000" algn="l" defTabSz="912114" rtl="0" eaLnBrk="1" latinLnBrk="0" hangingPunct="1">
        <a:lnSpc>
          <a:spcPct val="100000"/>
        </a:lnSpc>
        <a:spcBef>
          <a:spcPts val="998"/>
        </a:spcBef>
        <a:buFont typeface="Open Sans" panose="020B0606030504020204" pitchFamily="34" charset="0"/>
        <a:buChar char="–"/>
        <a:defRPr sz="1900" b="1" kern="1200">
          <a:solidFill>
            <a:schemeClr val="accent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32000" indent="-198000" algn="l" defTabSz="912114" rtl="0" eaLnBrk="1" latinLnBrk="0" hangingPunct="1">
        <a:lnSpc>
          <a:spcPct val="100000"/>
        </a:lnSpc>
        <a:spcBef>
          <a:spcPts val="300"/>
        </a:spcBef>
        <a:buFont typeface="Open Sans" panose="020B0606030504020204" pitchFamily="34" charset="0"/>
        <a:buChar char="–"/>
        <a:defRPr sz="17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648000" indent="-162000" algn="l" defTabSz="912114" rtl="0" eaLnBrk="1" latinLnBrk="0" hangingPunct="1">
        <a:lnSpc>
          <a:spcPct val="100000"/>
        </a:lnSpc>
        <a:spcBef>
          <a:spcPts val="500"/>
        </a:spcBef>
        <a:buFont typeface="Open Sans" panose="020B0606030504020204" pitchFamily="34" charset="0"/>
        <a:buChar char="–"/>
        <a:defRPr sz="14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828000" indent="-162000" algn="l" defTabSz="912114" rtl="0" eaLnBrk="1" latinLnBrk="0" hangingPunct="1">
        <a:lnSpc>
          <a:spcPct val="100000"/>
        </a:lnSpc>
        <a:spcBef>
          <a:spcPts val="499"/>
        </a:spcBef>
        <a:buFont typeface="Open Sans" panose="020B0606030504020204" pitchFamily="34" charset="0"/>
        <a:buChar char="–"/>
        <a:defRPr sz="14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008000" indent="-162000" algn="l" defTabSz="912114" rtl="0" eaLnBrk="1" latinLnBrk="0" hangingPunct="1">
        <a:lnSpc>
          <a:spcPct val="100000"/>
        </a:lnSpc>
        <a:spcBef>
          <a:spcPts val="499"/>
        </a:spcBef>
        <a:buFont typeface="Open Sans" panose="020B0606030504020204" pitchFamily="34" charset="0"/>
        <a:buChar char="–"/>
        <a:defRPr sz="14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08314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964371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420428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876485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1pPr>
      <a:lvl2pPr marL="456057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912114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3pPr>
      <a:lvl4pPr marL="1368171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1824228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280285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736342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192399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648456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1445" y="495506"/>
            <a:ext cx="7596000" cy="132218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1916" y="2088699"/>
            <a:ext cx="7605529" cy="406709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1916" y="6263963"/>
            <a:ext cx="5399812" cy="36419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smtClean="0"/>
              <a:t>Radim Janík, Odbor sociální péče MMB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3095" y="6263963"/>
            <a:ext cx="514350" cy="36419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A2BCEAA-0AD4-48FE-B655-399857AB8FE0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8" name="Obrázek 7" descr="Obsah obrázku objekt&#10;&#10;Popis vygenerován s velmi vysokou mírou spolehlivosti">
            <a:extLst>
              <a:ext uri="{FF2B5EF4-FFF2-40B4-BE49-F238E27FC236}">
                <a16:creationId xmlns="" xmlns:a16="http://schemas.microsoft.com/office/drawing/2014/main" id="{4B5F40D9-71E5-4545-ABDC-4E1AD6F7101D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8763" y="552811"/>
            <a:ext cx="1620218" cy="3781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8507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</p:sldLayoutIdLst>
  <p:hf sldNum="0" hdr="0" dt="0"/>
  <p:txStyles>
    <p:titleStyle>
      <a:lvl1pPr algn="l" defTabSz="912114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chemeClr val="accent4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198000" indent="-198000" algn="l" defTabSz="912114" rtl="0" eaLnBrk="1" latinLnBrk="0" hangingPunct="1">
        <a:lnSpc>
          <a:spcPct val="100000"/>
        </a:lnSpc>
        <a:spcBef>
          <a:spcPts val="998"/>
        </a:spcBef>
        <a:buFont typeface="Open Sans" panose="020B0606030504020204" pitchFamily="34" charset="0"/>
        <a:buChar char="–"/>
        <a:defRPr sz="1900" b="1" kern="1200">
          <a:solidFill>
            <a:schemeClr val="accent4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32000" indent="-198000" algn="l" defTabSz="912114" rtl="0" eaLnBrk="1" latinLnBrk="0" hangingPunct="1">
        <a:lnSpc>
          <a:spcPct val="100000"/>
        </a:lnSpc>
        <a:spcBef>
          <a:spcPts val="300"/>
        </a:spcBef>
        <a:buFont typeface="Open Sans" panose="020B0606030504020204" pitchFamily="34" charset="0"/>
        <a:buChar char="–"/>
        <a:defRPr sz="1700" kern="1200">
          <a:solidFill>
            <a:schemeClr val="accent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648000" indent="-162000" algn="l" defTabSz="912114" rtl="0" eaLnBrk="1" latinLnBrk="0" hangingPunct="1">
        <a:lnSpc>
          <a:spcPct val="100000"/>
        </a:lnSpc>
        <a:spcBef>
          <a:spcPts val="500"/>
        </a:spcBef>
        <a:buFont typeface="Open Sans" panose="020B0606030504020204" pitchFamily="34" charset="0"/>
        <a:buChar char="–"/>
        <a:defRPr sz="1400" kern="1200">
          <a:solidFill>
            <a:schemeClr val="accent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828000" indent="-162000" algn="l" defTabSz="912114" rtl="0" eaLnBrk="1" latinLnBrk="0" hangingPunct="1">
        <a:lnSpc>
          <a:spcPct val="100000"/>
        </a:lnSpc>
        <a:spcBef>
          <a:spcPts val="499"/>
        </a:spcBef>
        <a:buFont typeface="Open Sans" panose="020B0606030504020204" pitchFamily="34" charset="0"/>
        <a:buChar char="–"/>
        <a:defRPr sz="1400" kern="1200">
          <a:solidFill>
            <a:schemeClr val="accent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008000" indent="-162000" algn="l" defTabSz="912114" rtl="0" eaLnBrk="1" latinLnBrk="0" hangingPunct="1">
        <a:lnSpc>
          <a:spcPct val="100000"/>
        </a:lnSpc>
        <a:spcBef>
          <a:spcPts val="499"/>
        </a:spcBef>
        <a:buFont typeface="Open Sans" panose="020B0606030504020204" pitchFamily="34" charset="0"/>
        <a:buChar char="–"/>
        <a:defRPr sz="1400" kern="1200">
          <a:solidFill>
            <a:schemeClr val="accent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08314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964371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420428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876485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1pPr>
      <a:lvl2pPr marL="456057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912114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3pPr>
      <a:lvl4pPr marL="1368171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1824228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280285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736342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192399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648456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socialnipece.inqool.cz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brno.cz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B7037C3-5E75-4EC1-971E-D46611832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20606"/>
            <a:ext cx="7772400" cy="767241"/>
          </a:xfrm>
        </p:spPr>
        <p:txBody>
          <a:bodyPr>
            <a:noAutofit/>
          </a:bodyPr>
          <a:lstStyle/>
          <a:p>
            <a:r>
              <a:rPr lang="cs-CZ" altLang="cs-CZ" dirty="0"/>
              <a:t>6. Komunitní plán sociálních služeb města Brna </a:t>
            </a:r>
            <a:br>
              <a:rPr lang="cs-CZ" altLang="cs-CZ" dirty="0"/>
            </a:br>
            <a:r>
              <a:rPr lang="cs-CZ" altLang="cs-CZ" dirty="0"/>
              <a:t>pro období 2020 </a:t>
            </a:r>
            <a:r>
              <a:rPr lang="cs-CZ" altLang="cs-CZ" dirty="0" smtClean="0"/>
              <a:t>– 2022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2F85583-18D6-4728-9599-D9009AB66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5115416"/>
            <a:ext cx="7772400" cy="1132984"/>
          </a:xfrm>
        </p:spPr>
        <p:txBody>
          <a:bodyPr>
            <a:noAutofit/>
          </a:bodyPr>
          <a:lstStyle/>
          <a:p>
            <a:pPr algn="r"/>
            <a:r>
              <a:rPr lang="cs-CZ" sz="1800" dirty="0"/>
              <a:t>Radim Janík </a:t>
            </a:r>
          </a:p>
          <a:p>
            <a:pPr algn="r"/>
            <a:r>
              <a:rPr lang="cs-CZ" sz="1800" dirty="0"/>
              <a:t>Odbor sociální péče </a:t>
            </a:r>
            <a:r>
              <a:rPr lang="cs-CZ" sz="1800" dirty="0" smtClean="0"/>
              <a:t>MMB</a:t>
            </a:r>
          </a:p>
          <a:p>
            <a:pPr algn="r"/>
            <a:r>
              <a:rPr lang="cs-CZ" sz="1800" dirty="0" smtClean="0"/>
              <a:t>8. 10. 2019</a:t>
            </a:r>
            <a:endParaRPr lang="cs-CZ" sz="1800" dirty="0"/>
          </a:p>
        </p:txBody>
      </p:sp>
    </p:spTree>
    <p:extLst>
      <p:ext uri="{BB962C8B-B14F-4D97-AF65-F5344CB8AC3E}">
        <p14:creationId xmlns="" xmlns:p14="http://schemas.microsoft.com/office/powerpoint/2010/main" val="3687590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F40BC5C-A292-4AD6-A6C1-405C7B14C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360062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Náklady na 1 úvazek PP – služby péče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C146FFD5-0EDE-4AC6-B56E-F0F15490D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="" xmlns:a16="http://schemas.microsoft.com/office/drawing/2014/main" id="{83B67820-FA26-4F94-9F14-FA98C7516F9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82638" y="1425575"/>
          <a:ext cx="7604125" cy="473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3420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2577281-F700-4DD4-BF91-42CCE8BB1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450678"/>
          </a:xfrm>
        </p:spPr>
        <p:txBody>
          <a:bodyPr/>
          <a:lstStyle/>
          <a:p>
            <a:r>
              <a:rPr lang="cs-CZ" altLang="cs-CZ" sz="2800" dirty="0"/>
              <a:t>Náklady na 1 úvazek PP – služby prevence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5AC455DD-A070-4F42-8221-4392DBB95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="" xmlns:a16="http://schemas.microsoft.com/office/drawing/2014/main" id="{B2C39032-7F04-444A-913B-98A5718A2E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82638" y="1425575"/>
          <a:ext cx="7604125" cy="473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232831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6C17B42-F23E-4173-A65C-1E1AA009C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916" y="1172175"/>
            <a:ext cx="7596000" cy="425965"/>
          </a:xfrm>
        </p:spPr>
        <p:txBody>
          <a:bodyPr/>
          <a:lstStyle/>
          <a:p>
            <a:r>
              <a:rPr lang="cs-CZ" altLang="cs-CZ" dirty="0"/>
              <a:t>Celková nákladovost služeb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8A4A551-A85A-4B28-82A4-2BBC91023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7" y="2281880"/>
            <a:ext cx="7917240" cy="3873915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b="1" dirty="0"/>
              <a:t>Celkové náklady </a:t>
            </a:r>
            <a:r>
              <a:rPr lang="cs-CZ" altLang="cs-CZ" sz="2000" dirty="0"/>
              <a:t>na sociální služby ve městě </a:t>
            </a:r>
            <a:r>
              <a:rPr lang="cs-CZ" altLang="cs-CZ" sz="2000" b="1" dirty="0"/>
              <a:t>Brně</a:t>
            </a:r>
            <a:r>
              <a:rPr lang="cs-CZ" altLang="cs-CZ" sz="2000" dirty="0"/>
              <a:t> za rok </a:t>
            </a:r>
            <a:r>
              <a:rPr lang="cs-CZ" altLang="cs-CZ" sz="2000" b="1" dirty="0"/>
              <a:t>2018</a:t>
            </a:r>
            <a:r>
              <a:rPr lang="cs-CZ" altLang="cs-CZ" sz="2000" dirty="0"/>
              <a:t> činily </a:t>
            </a:r>
            <a:r>
              <a:rPr lang="cs-CZ" altLang="cs-CZ" sz="2000" b="1" dirty="0"/>
              <a:t>1 474 209 142 </a:t>
            </a:r>
            <a:r>
              <a:rPr lang="cs-CZ" altLang="cs-CZ" sz="2000" b="1" dirty="0" smtClean="0"/>
              <a:t>Kč.</a:t>
            </a:r>
            <a:endParaRPr lang="cs-CZ" altLang="cs-CZ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altLang="cs-CZ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Dle </a:t>
            </a:r>
            <a:r>
              <a:rPr lang="cs-CZ" altLang="cs-CZ" sz="2000" b="1" dirty="0"/>
              <a:t>maximálních celkových nákladů </a:t>
            </a:r>
            <a:r>
              <a:rPr lang="cs-CZ" altLang="cs-CZ" sz="2000" dirty="0"/>
              <a:t>na rok </a:t>
            </a:r>
            <a:r>
              <a:rPr lang="cs-CZ" altLang="cs-CZ" sz="2000" b="1" dirty="0"/>
              <a:t>2020</a:t>
            </a:r>
            <a:r>
              <a:rPr lang="cs-CZ" altLang="cs-CZ" sz="2000" dirty="0"/>
              <a:t> stanovených Pravidly Jihomoravského kraje pro roky 2019-2020, činí celková částka </a:t>
            </a:r>
            <a:r>
              <a:rPr lang="cs-CZ" altLang="cs-CZ" sz="2000" b="1" dirty="0"/>
              <a:t>1 670 567 908 </a:t>
            </a:r>
            <a:r>
              <a:rPr lang="cs-CZ" altLang="cs-CZ" sz="2000" b="1" dirty="0" smtClean="0"/>
              <a:t>Kč.</a:t>
            </a:r>
            <a:endParaRPr lang="cs-CZ" altLang="cs-CZ" sz="2000" b="1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BA767862-F390-457B-AEA3-4F32E2A1D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12827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6B86821-C060-4B64-A3A3-11A6E0322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854332"/>
          </a:xfrm>
        </p:spPr>
        <p:txBody>
          <a:bodyPr/>
          <a:lstStyle/>
          <a:p>
            <a:r>
              <a:rPr lang="cs-CZ" altLang="cs-CZ" sz="2800" dirty="0"/>
              <a:t>Analýza Základní sítě sociálních služeb města Brna pro rok 2020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EA2911D-5262-4731-91FF-9766B039B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2446638"/>
            <a:ext cx="7605529" cy="370915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Základní síť JMK je tvořena na základě </a:t>
            </a:r>
            <a:r>
              <a:rPr lang="cs-CZ" altLang="cs-CZ" sz="2000" b="1" dirty="0"/>
              <a:t>Pravidel pro tvorbu sítě sociálních služeb </a:t>
            </a:r>
            <a:r>
              <a:rPr lang="cs-CZ" altLang="cs-CZ" sz="2000" dirty="0"/>
              <a:t>v Jihomoravském </a:t>
            </a:r>
            <a:r>
              <a:rPr lang="cs-CZ" altLang="cs-CZ" sz="2000" dirty="0" smtClean="0"/>
              <a:t>kraji.</a:t>
            </a:r>
            <a:endParaRPr lang="cs-CZ" altLang="cs-CZ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Podmínkou pro zařazení služby do Základní sítě JMK je </a:t>
            </a:r>
            <a:r>
              <a:rPr lang="cs-CZ" altLang="cs-CZ" sz="2000" b="1" dirty="0"/>
              <a:t>soulad se Střednědobým plánem rozvoje sociálních služeb</a:t>
            </a:r>
            <a:r>
              <a:rPr lang="cs-CZ" altLang="cs-CZ" sz="2000" dirty="0"/>
              <a:t> v JMK a </a:t>
            </a:r>
            <a:r>
              <a:rPr lang="cs-CZ" altLang="cs-CZ" sz="2000" b="1" dirty="0"/>
              <a:t>s komunitním plánem </a:t>
            </a:r>
            <a:r>
              <a:rPr lang="cs-CZ" altLang="cs-CZ" sz="2000" dirty="0"/>
              <a:t>sociálních služeb příslušné </a:t>
            </a:r>
            <a:r>
              <a:rPr lang="cs-CZ" altLang="cs-CZ" sz="2000" dirty="0" smtClean="0"/>
              <a:t>ORP.</a:t>
            </a:r>
            <a:endParaRPr lang="cs-CZ" altLang="cs-CZ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Do </a:t>
            </a:r>
            <a:r>
              <a:rPr lang="cs-CZ" altLang="cs-CZ" sz="2000" b="1" dirty="0"/>
              <a:t>Základní sítě JMK </a:t>
            </a:r>
            <a:r>
              <a:rPr lang="cs-CZ" altLang="cs-CZ" sz="2000" dirty="0"/>
              <a:t>je pro rok </a:t>
            </a:r>
            <a:r>
              <a:rPr lang="cs-CZ" altLang="cs-CZ" sz="2000" b="1" dirty="0"/>
              <a:t>2020</a:t>
            </a:r>
            <a:r>
              <a:rPr lang="cs-CZ" altLang="cs-CZ" sz="2000" dirty="0"/>
              <a:t> zařazeno celkem </a:t>
            </a:r>
            <a:r>
              <a:rPr lang="cs-CZ" altLang="cs-CZ" sz="2000" b="1" dirty="0"/>
              <a:t>424 sociálních služeb</a:t>
            </a:r>
            <a:r>
              <a:rPr lang="cs-CZ" altLang="cs-CZ" sz="2000" dirty="0"/>
              <a:t>, které poskytuje </a:t>
            </a:r>
            <a:r>
              <a:rPr lang="cs-CZ" altLang="cs-CZ" sz="2000" b="1" dirty="0"/>
              <a:t>150 </a:t>
            </a:r>
            <a:r>
              <a:rPr lang="cs-CZ" altLang="cs-CZ" sz="2000" b="1" dirty="0" smtClean="0"/>
              <a:t>organizací.</a:t>
            </a:r>
            <a:endParaRPr lang="cs-CZ" altLang="cs-CZ" sz="2000" b="1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0DF9CFC1-B927-4185-BD5A-663895BB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47757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DA9AB14-99E7-4141-B316-D9D1DA583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14400"/>
            <a:ext cx="7596000" cy="906162"/>
          </a:xfrm>
        </p:spPr>
        <p:txBody>
          <a:bodyPr>
            <a:normAutofit/>
          </a:bodyPr>
          <a:lstStyle/>
          <a:p>
            <a:r>
              <a:rPr lang="cs-CZ" altLang="cs-CZ" sz="2800" dirty="0"/>
              <a:t>Analýza Základní sítě sociálních služeb města Brna pro rok 2020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E46C5051-B492-4AA0-AEE7-4EA3A242E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2117124"/>
            <a:ext cx="7605529" cy="4038672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Do </a:t>
            </a:r>
            <a:r>
              <a:rPr lang="cs-CZ" altLang="cs-CZ" sz="2000" b="1" dirty="0"/>
              <a:t>brněnské sítě </a:t>
            </a:r>
            <a:r>
              <a:rPr lang="cs-CZ" altLang="cs-CZ" sz="2000" dirty="0"/>
              <a:t>je pro rok </a:t>
            </a:r>
            <a:r>
              <a:rPr lang="cs-CZ" altLang="cs-CZ" sz="2000" b="1" dirty="0"/>
              <a:t>2020</a:t>
            </a:r>
            <a:r>
              <a:rPr lang="cs-CZ" altLang="cs-CZ" sz="2000" dirty="0"/>
              <a:t> zařazeno celkem </a:t>
            </a:r>
            <a:r>
              <a:rPr lang="cs-CZ" altLang="cs-CZ" sz="2000" b="1" dirty="0"/>
              <a:t>183 sociálních služeb</a:t>
            </a:r>
            <a:r>
              <a:rPr lang="cs-CZ" altLang="cs-CZ" sz="2000" dirty="0"/>
              <a:t>, které poskytuje </a:t>
            </a:r>
            <a:r>
              <a:rPr lang="cs-CZ" altLang="cs-CZ" sz="2000" b="1" dirty="0"/>
              <a:t>68 organizací</a:t>
            </a:r>
            <a:r>
              <a:rPr lang="cs-CZ" altLang="cs-CZ" sz="2000" dirty="0"/>
              <a:t>:</a:t>
            </a:r>
          </a:p>
          <a:p>
            <a:endParaRPr lang="cs-CZ" altLang="cs-CZ" sz="20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altLang="cs-CZ" sz="2000" b="1" dirty="0"/>
              <a:t>54</a:t>
            </a:r>
            <a:r>
              <a:rPr lang="cs-CZ" altLang="cs-CZ" sz="2000" dirty="0"/>
              <a:t> nestátních neziskových organizací (</a:t>
            </a:r>
            <a:r>
              <a:rPr lang="cs-CZ" altLang="cs-CZ" sz="2000" b="1" dirty="0"/>
              <a:t>128</a:t>
            </a:r>
            <a:r>
              <a:rPr lang="cs-CZ" altLang="cs-CZ" sz="2000" dirty="0"/>
              <a:t> služeb),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altLang="cs-CZ" sz="2000" b="1" dirty="0"/>
              <a:t>13</a:t>
            </a:r>
            <a:r>
              <a:rPr lang="cs-CZ" altLang="cs-CZ" sz="2000" dirty="0"/>
              <a:t> příspěvkových organizací města Brna (</a:t>
            </a:r>
            <a:r>
              <a:rPr lang="cs-CZ" altLang="cs-CZ" sz="2000" b="1" dirty="0"/>
              <a:t>39</a:t>
            </a:r>
            <a:r>
              <a:rPr lang="cs-CZ" altLang="cs-CZ" sz="2000" dirty="0"/>
              <a:t> služeb)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altLang="cs-CZ" sz="2000" dirty="0"/>
              <a:t>statutární město Brno poskytující prostřednictvím OSP </a:t>
            </a:r>
            <a:r>
              <a:rPr lang="cs-CZ" altLang="cs-CZ" sz="2000" b="1" dirty="0"/>
              <a:t>16</a:t>
            </a:r>
            <a:r>
              <a:rPr lang="cs-CZ" altLang="cs-CZ" sz="2000" dirty="0"/>
              <a:t> služeb. </a:t>
            </a:r>
          </a:p>
          <a:p>
            <a:endParaRPr lang="cs-CZ" altLang="cs-CZ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V základní síti města Brna pro rok 2020 celkem </a:t>
            </a:r>
            <a:r>
              <a:rPr lang="cs-CZ" altLang="cs-CZ" sz="2000" b="1" dirty="0"/>
              <a:t>30 druhů </a:t>
            </a:r>
            <a:r>
              <a:rPr lang="cs-CZ" altLang="cs-CZ" sz="2000" b="1" dirty="0" smtClean="0"/>
              <a:t>služeb.</a:t>
            </a:r>
            <a:endParaRPr lang="cs-CZ" altLang="cs-CZ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b="1" dirty="0"/>
              <a:t>Chybí sociální služba tísňová péče </a:t>
            </a:r>
            <a:r>
              <a:rPr lang="cs-CZ" altLang="cs-CZ" sz="2000" dirty="0"/>
              <a:t>- zajištěna mimo režim sociálních služeb prostřednictvím Centra sociálních služeb, p. o. a Městské policie </a:t>
            </a:r>
            <a:r>
              <a:rPr lang="cs-CZ" altLang="cs-CZ" sz="2000" b="1" dirty="0"/>
              <a:t>(„Tísňové volání</a:t>
            </a:r>
            <a:r>
              <a:rPr lang="cs-CZ" altLang="cs-CZ" sz="2000" b="1" dirty="0" smtClean="0"/>
              <a:t>“).</a:t>
            </a:r>
            <a:endParaRPr lang="cs-CZ" altLang="cs-CZ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V Brně není registrována sociální služba </a:t>
            </a:r>
            <a:r>
              <a:rPr lang="cs-CZ" altLang="cs-CZ" sz="2000" b="1" dirty="0" smtClean="0"/>
              <a:t>terapeutická komunita </a:t>
            </a:r>
            <a:r>
              <a:rPr lang="cs-CZ" altLang="cs-CZ" sz="2000" dirty="0"/>
              <a:t>- pro občany města je však </a:t>
            </a:r>
            <a:r>
              <a:rPr lang="cs-CZ" altLang="cs-CZ" sz="2000" b="1" dirty="0"/>
              <a:t>dostupná</a:t>
            </a:r>
            <a:r>
              <a:rPr lang="cs-CZ" altLang="cs-CZ" sz="2000" dirty="0"/>
              <a:t> (spolufinancována v rámci dotačního titulu protidrogové prevence</a:t>
            </a:r>
            <a:r>
              <a:rPr lang="cs-CZ" altLang="cs-CZ" sz="2000" dirty="0" smtClean="0"/>
              <a:t>).</a:t>
            </a:r>
            <a:endParaRPr lang="cs-CZ" altLang="cs-CZ" sz="20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D14C0A35-7849-46B4-A453-35EEEF9B4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10388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B23B8D1-8855-4845-928E-91253206E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870808"/>
          </a:xfrm>
        </p:spPr>
        <p:txBody>
          <a:bodyPr/>
          <a:lstStyle/>
          <a:p>
            <a:r>
              <a:rPr lang="cs-CZ" altLang="cs-CZ" sz="2800" dirty="0"/>
              <a:t>Analýza Základní sítě sociálních služeb města Brna pro rok 2020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8DE3BF6-640B-47A7-8F96-8BB436D70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2380735"/>
            <a:ext cx="7605529" cy="3775061"/>
          </a:xfrm>
        </p:spPr>
        <p:txBody>
          <a:bodyPr>
            <a:normAutofit/>
          </a:bodyPr>
          <a:lstStyle/>
          <a:p>
            <a:r>
              <a:rPr lang="cs-CZ" altLang="cs-CZ" sz="2000" dirty="0"/>
              <a:t>V </a:t>
            </a:r>
            <a:r>
              <a:rPr lang="cs-CZ" altLang="cs-CZ" sz="2000" b="1" dirty="0"/>
              <a:t>Základní síti města Brna pro rok 2020 </a:t>
            </a:r>
            <a:r>
              <a:rPr lang="cs-CZ" altLang="cs-CZ" sz="2000" dirty="0"/>
              <a:t>je zařazeno celkem:</a:t>
            </a:r>
          </a:p>
          <a:p>
            <a:endParaRPr lang="cs-CZ" altLang="cs-CZ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b="1" dirty="0"/>
              <a:t>24 služeb odborného sociálního poradenství</a:t>
            </a:r>
            <a:r>
              <a:rPr lang="cs-CZ" altLang="cs-CZ" sz="2000" dirty="0"/>
              <a:t> (20 služeb NNO, 4 služby P.O. SMB)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b="1" dirty="0"/>
              <a:t>88 služeb sociální péče </a:t>
            </a:r>
            <a:r>
              <a:rPr lang="cs-CZ" altLang="cs-CZ" sz="2000" dirty="0"/>
              <a:t>(48 služeb NNO, 14 služeb P.O. SMB)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b="1" dirty="0"/>
              <a:t>71 služeb sociální prevence </a:t>
            </a:r>
            <a:r>
              <a:rPr lang="cs-CZ" altLang="cs-CZ" sz="2000" dirty="0"/>
              <a:t>(60 služeb NNO, 9 služeb P.O. SMB a 2 služby SMB)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CB3B2DF6-A39F-4596-8682-15361D358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06259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6716422-49D6-47AA-84F1-6DEDA0480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58656"/>
            <a:ext cx="7596000" cy="879046"/>
          </a:xfrm>
        </p:spPr>
        <p:txBody>
          <a:bodyPr/>
          <a:lstStyle/>
          <a:p>
            <a:r>
              <a:rPr lang="cs-CZ" altLang="cs-CZ" sz="2800" dirty="0"/>
              <a:t>Analýza Základní sítě sociálních služeb města Brna pro rok 2020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182364C-188A-45FE-896C-450AC8E2E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2032000"/>
            <a:ext cx="7785435" cy="4231963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b="1" u="sng" dirty="0"/>
              <a:t>Základní síť města Brna pro rok 2020 celkem: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000" b="1" dirty="0"/>
              <a:t>1 898,74 </a:t>
            </a:r>
            <a:r>
              <a:rPr lang="cs-CZ" altLang="cs-CZ" sz="2000" dirty="0"/>
              <a:t>úvazků v přímé péči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000" b="1" dirty="0"/>
              <a:t>3 216 </a:t>
            </a:r>
            <a:r>
              <a:rPr lang="cs-CZ" altLang="cs-CZ" sz="2000" dirty="0"/>
              <a:t>lůžek</a:t>
            </a:r>
          </a:p>
          <a:p>
            <a:endParaRPr lang="cs-CZ" altLang="cs-CZ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b="1" u="sng" dirty="0"/>
              <a:t>Úvazky v přímé péči: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000" b="1" dirty="0"/>
              <a:t>Nárůst</a:t>
            </a:r>
            <a:r>
              <a:rPr lang="cs-CZ" altLang="cs-CZ" sz="2000" dirty="0"/>
              <a:t> oproti Základní síti města Brna pro rok 2019 </a:t>
            </a:r>
            <a:r>
              <a:rPr lang="cs-CZ" altLang="cs-CZ" sz="2000" b="1" dirty="0"/>
              <a:t>o 45,17 </a:t>
            </a:r>
            <a:r>
              <a:rPr lang="cs-CZ" altLang="cs-CZ" sz="2000" b="1" dirty="0" smtClean="0"/>
              <a:t>úvazků.</a:t>
            </a:r>
            <a:endParaRPr lang="cs-CZ" altLang="cs-CZ" sz="20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000" b="1" dirty="0"/>
              <a:t>Nárůst</a:t>
            </a:r>
            <a:r>
              <a:rPr lang="cs-CZ" altLang="cs-CZ" sz="2000" dirty="0"/>
              <a:t> oproti uzavřenému roku 2018 (vyúčtování reálného stavu</a:t>
            </a:r>
            <a:r>
              <a:rPr lang="cs-CZ" altLang="cs-CZ" sz="2000" dirty="0" smtClean="0"/>
              <a:t>) </a:t>
            </a:r>
            <a:r>
              <a:rPr lang="cs-CZ" altLang="cs-CZ" sz="2000" dirty="0" smtClean="0"/>
              <a:t/>
            </a:r>
            <a:br>
              <a:rPr lang="cs-CZ" altLang="cs-CZ" sz="2000" dirty="0" smtClean="0"/>
            </a:br>
            <a:r>
              <a:rPr lang="cs-CZ" altLang="cs-CZ" sz="2000" b="1" dirty="0" smtClean="0"/>
              <a:t>o </a:t>
            </a:r>
            <a:r>
              <a:rPr lang="cs-CZ" altLang="cs-CZ" sz="2000" b="1" dirty="0"/>
              <a:t>67,77 </a:t>
            </a:r>
            <a:r>
              <a:rPr lang="cs-CZ" altLang="cs-CZ" sz="2000" b="1" dirty="0" smtClean="0"/>
              <a:t>úvazků</a:t>
            </a:r>
            <a:r>
              <a:rPr lang="cs-CZ" altLang="cs-CZ" sz="2000" dirty="0"/>
              <a:t>.</a:t>
            </a:r>
            <a:endParaRPr lang="cs-CZ" altLang="cs-CZ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b="1" u="sng" dirty="0"/>
              <a:t>Lůžka: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000" b="1" dirty="0"/>
              <a:t>Nárůst</a:t>
            </a:r>
            <a:r>
              <a:rPr lang="cs-CZ" altLang="cs-CZ" sz="2000" dirty="0"/>
              <a:t> oproti Základní síti města Brna pro rok 2019 </a:t>
            </a:r>
            <a:r>
              <a:rPr lang="cs-CZ" altLang="cs-CZ" sz="2000" b="1" dirty="0"/>
              <a:t>o 8 </a:t>
            </a:r>
            <a:r>
              <a:rPr lang="cs-CZ" altLang="cs-CZ" sz="2000" b="1" dirty="0" smtClean="0"/>
              <a:t>lůžek.</a:t>
            </a:r>
            <a:endParaRPr lang="cs-CZ" altLang="cs-CZ" sz="20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000" b="1" dirty="0"/>
              <a:t>Pokles</a:t>
            </a:r>
            <a:r>
              <a:rPr lang="cs-CZ" altLang="cs-CZ" sz="2000" dirty="0"/>
              <a:t> oproti uzavřenému roku 2018 (vyúčtování reálného stavu) </a:t>
            </a:r>
            <a:r>
              <a:rPr lang="cs-CZ" altLang="cs-CZ" sz="2000" dirty="0" smtClean="0"/>
              <a:t/>
            </a:r>
            <a:br>
              <a:rPr lang="cs-CZ" altLang="cs-CZ" sz="2000" dirty="0" smtClean="0"/>
            </a:br>
            <a:r>
              <a:rPr lang="cs-CZ" altLang="cs-CZ" sz="2000" b="1" dirty="0" smtClean="0"/>
              <a:t>o </a:t>
            </a:r>
            <a:r>
              <a:rPr lang="cs-CZ" altLang="cs-CZ" sz="2000" b="1" dirty="0"/>
              <a:t>3 lůžka </a:t>
            </a:r>
            <a:r>
              <a:rPr lang="cs-CZ" altLang="cs-CZ" sz="2000" dirty="0"/>
              <a:t>(ovlivněno vstupem některých služeb do IP JMK</a:t>
            </a:r>
            <a:r>
              <a:rPr lang="cs-CZ" altLang="cs-CZ" sz="2000" dirty="0" smtClean="0"/>
              <a:t>).</a:t>
            </a:r>
            <a:endParaRPr lang="cs-CZ" altLang="cs-CZ" sz="20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71749013-2DAF-4745-A6AF-31D14358A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60293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874F24E-F26A-4301-B85C-F66185CB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862570"/>
          </a:xfrm>
        </p:spPr>
        <p:txBody>
          <a:bodyPr/>
          <a:lstStyle/>
          <a:p>
            <a:r>
              <a:rPr lang="cs-CZ" altLang="cs-CZ" sz="2800" dirty="0"/>
              <a:t>Analýza Základní sítě sociálních služeb města Brna pro rok 2020 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0C644118-13C1-4676-8205-88C9D0C2A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="" xmlns:a16="http://schemas.microsoft.com/office/drawing/2014/main" id="{93D45DE4-3B82-48BE-B967-8C6AE6AAB77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82638" y="1927225"/>
          <a:ext cx="7604125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572303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6F51640-A266-4B4D-BF9C-4147FE964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804905"/>
          </a:xfrm>
        </p:spPr>
        <p:txBody>
          <a:bodyPr/>
          <a:lstStyle/>
          <a:p>
            <a:r>
              <a:rPr lang="cs-CZ" altLang="cs-CZ" dirty="0"/>
              <a:t>Analýza Základní sítě sociálních služeb města Brna pro rok 2020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CCA25A7E-31CD-42FC-AFB3-31E0E7CB0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="" xmlns:a16="http://schemas.microsoft.com/office/drawing/2014/main" id="{B6FAFF15-7024-4E2B-9EDA-07EE94D6812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82638" y="1911350"/>
          <a:ext cx="7604125" cy="424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275901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706B4E1-CDBF-4410-BCEF-1A2CFF723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821381"/>
          </a:xfrm>
        </p:spPr>
        <p:txBody>
          <a:bodyPr/>
          <a:lstStyle/>
          <a:p>
            <a:r>
              <a:rPr lang="cs-CZ" altLang="cs-CZ" dirty="0"/>
              <a:t>Analýza Základní sítě sociálních služeb města Brna pro rok 2020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CEAAACA1-FED0-4DC5-8739-62F0668A2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869989"/>
            <a:ext cx="8114949" cy="4393974"/>
          </a:xfrm>
        </p:spPr>
        <p:txBody>
          <a:bodyPr>
            <a:normAutofit/>
          </a:bodyPr>
          <a:lstStyle/>
          <a:p>
            <a:r>
              <a:rPr lang="cs-CZ" altLang="cs-CZ" sz="2000" dirty="0"/>
              <a:t>Služby zařazené do </a:t>
            </a:r>
            <a:r>
              <a:rPr lang="cs-CZ" altLang="cs-CZ" sz="2000" b="1" dirty="0"/>
              <a:t>Individuálního projektu JMK „Vybrané služby sociální prevence</a:t>
            </a:r>
            <a:r>
              <a:rPr lang="cs-CZ" altLang="cs-CZ" sz="2000" dirty="0"/>
              <a:t> na území Jihomoravského kraje“ (součástí Základní sítě města Brna pro rok 2020):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000" dirty="0"/>
              <a:t>azylové domy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000" dirty="0"/>
              <a:t>domy na půl cesty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000" dirty="0"/>
              <a:t>intervenční centra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000" dirty="0"/>
              <a:t>sociálně terapeutické dílny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000" dirty="0"/>
              <a:t>sociálně aktivizační služby pro rodiny s dětmi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000" b="1" dirty="0"/>
              <a:t>NOVĚ osobní asistence </a:t>
            </a:r>
            <a:r>
              <a:rPr lang="cs-CZ" altLang="cs-CZ" sz="2000" dirty="0"/>
              <a:t>- pouze v rámci finanční podpory dle §105  zákona o soc. službách (z rozpočtu JMK)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77B9D93C-BE29-43C5-A90C-DC2E72855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87438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7B5F022-242C-4AB5-A32D-66D42300A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1202723"/>
            <a:ext cx="7596000" cy="789131"/>
          </a:xfrm>
        </p:spPr>
        <p:txBody>
          <a:bodyPr>
            <a:normAutofit/>
          </a:bodyPr>
          <a:lstStyle/>
          <a:p>
            <a:r>
              <a:rPr lang="cs-CZ" sz="2400" dirty="0"/>
              <a:t>6. Komunitní plán sociálních služeb města Brna pro období 2020 - 2022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AC0FEDE-B281-409B-8B3B-E1BB8FD66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2265405"/>
            <a:ext cx="7605529" cy="3890391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200" dirty="0"/>
              <a:t>6. Komunitní plán sociálních služeb města Brna zpracován v rámci projektu financovaného z ESIF: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200" dirty="0"/>
              <a:t>„Podpora komunitního plánování v městě Brně</a:t>
            </a:r>
            <a:r>
              <a:rPr lang="cs-CZ" altLang="cs-CZ" sz="2200" dirty="0" smtClean="0"/>
              <a:t>“.</a:t>
            </a:r>
            <a:endParaRPr lang="cs-CZ" altLang="cs-CZ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200" dirty="0"/>
              <a:t>Realizace projektu od 1. ledna 2018 do 31. prosince </a:t>
            </a:r>
            <a:r>
              <a:rPr lang="cs-CZ" altLang="cs-CZ" sz="2200" dirty="0" smtClean="0"/>
              <a:t>2019.</a:t>
            </a:r>
            <a:endParaRPr lang="cs-CZ" altLang="cs-CZ" sz="2200" dirty="0"/>
          </a:p>
          <a:p>
            <a:endParaRPr lang="cs-CZ" altLang="cs-CZ" sz="22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200" dirty="0"/>
              <a:t>Na přípravě 6. Komunitního plánu se podíleli: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200" dirty="0"/>
              <a:t>členové Koordinační skupiny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200" dirty="0"/>
              <a:t>členové osmi pracovních skupin (cca 250 účastníků)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200" dirty="0"/>
              <a:t>setkávání v průběhu roku 2018 a </a:t>
            </a:r>
            <a:r>
              <a:rPr lang="cs-CZ" altLang="cs-CZ" sz="2200" dirty="0" smtClean="0"/>
              <a:t>2019</a:t>
            </a:r>
            <a:endParaRPr lang="cs-CZ" altLang="cs-CZ" sz="2200" i="1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BABEE229-71D6-427C-8127-05E3307D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1916" y="6263963"/>
            <a:ext cx="5399812" cy="364195"/>
          </a:xfrm>
        </p:spPr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4353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6F305BE-3406-4352-B523-41457B868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829619"/>
          </a:xfrm>
        </p:spPr>
        <p:txBody>
          <a:bodyPr/>
          <a:lstStyle/>
          <a:p>
            <a:r>
              <a:rPr lang="cs-CZ" altLang="cs-CZ" dirty="0"/>
              <a:t>Analýza Základní sítě sociálních služeb města Brna pro rok 2020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92F8BCC-3E2E-4D94-A452-BF64C4608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2224216"/>
            <a:ext cx="7605529" cy="393158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1800" b="1" dirty="0"/>
              <a:t>Do roku 2022 </a:t>
            </a:r>
            <a:r>
              <a:rPr lang="cs-CZ" altLang="cs-CZ" sz="1800" dirty="0"/>
              <a:t>usiluje o vstup do Základní sítě města Brna (resp. Základní sítě JMK) celkem </a:t>
            </a:r>
            <a:r>
              <a:rPr lang="cs-CZ" altLang="cs-CZ" sz="1800" b="1" dirty="0"/>
              <a:t>23 nových služeb poskytovaných 14 organizacemi.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1800" dirty="0"/>
              <a:t>Celková kapacita těchto služeb činí </a:t>
            </a:r>
            <a:r>
              <a:rPr lang="cs-CZ" altLang="cs-CZ" sz="1800" b="1" dirty="0"/>
              <a:t>63,44 úvazků v přímé péči a 150 lůžek.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1800" b="1" dirty="0"/>
              <a:t>Náklady</a:t>
            </a:r>
            <a:r>
              <a:rPr lang="cs-CZ" altLang="cs-CZ" sz="1800" dirty="0"/>
              <a:t> na tyto úvazky a lůžka činí </a:t>
            </a:r>
            <a:r>
              <a:rPr lang="cs-CZ" altLang="cs-CZ" sz="1800" b="1" dirty="0"/>
              <a:t>103 500 326 Kč </a:t>
            </a:r>
            <a:r>
              <a:rPr lang="cs-CZ" altLang="cs-CZ" sz="1800" dirty="0"/>
              <a:t>- </a:t>
            </a:r>
            <a:r>
              <a:rPr lang="cs-CZ" altLang="cs-CZ" sz="1800" b="1" dirty="0"/>
              <a:t>kofinancování</a:t>
            </a:r>
            <a:r>
              <a:rPr lang="cs-CZ" altLang="cs-CZ" sz="1800" dirty="0"/>
              <a:t> dle aktuálních pravidel </a:t>
            </a:r>
            <a:r>
              <a:rPr lang="cs-CZ" altLang="cs-CZ" sz="1800" b="1" dirty="0"/>
              <a:t>12 900 227 Kč.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1800" b="1" dirty="0"/>
              <a:t>Do roku 2022 </a:t>
            </a:r>
            <a:r>
              <a:rPr lang="cs-CZ" altLang="cs-CZ" sz="1800" dirty="0"/>
              <a:t>požadují rozvoj také </a:t>
            </a:r>
            <a:r>
              <a:rPr lang="cs-CZ" altLang="cs-CZ" sz="1800" b="1" dirty="0"/>
              <a:t>stávající služby</a:t>
            </a:r>
            <a:r>
              <a:rPr lang="cs-CZ" altLang="cs-CZ" sz="1800" dirty="0"/>
              <a:t>, a to v celkové kapacitě </a:t>
            </a:r>
            <a:r>
              <a:rPr lang="cs-CZ" altLang="cs-CZ" sz="1800" b="1" dirty="0"/>
              <a:t>246,59 úvazků a 29 lůžek.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1800" b="1" dirty="0"/>
              <a:t>Náklady</a:t>
            </a:r>
            <a:r>
              <a:rPr lang="cs-CZ" altLang="cs-CZ" sz="1800" dirty="0"/>
              <a:t> na tyto úvazky a lůžka činí </a:t>
            </a:r>
            <a:r>
              <a:rPr lang="cs-CZ" altLang="cs-CZ" sz="1800" b="1" dirty="0"/>
              <a:t>141 921 910 Kč </a:t>
            </a:r>
            <a:r>
              <a:rPr lang="cs-CZ" altLang="cs-CZ" sz="1800" dirty="0"/>
              <a:t>- </a:t>
            </a:r>
            <a:r>
              <a:rPr lang="cs-CZ" altLang="cs-CZ" sz="1800" b="1" dirty="0"/>
              <a:t>kofinancování</a:t>
            </a:r>
            <a:r>
              <a:rPr lang="cs-CZ" altLang="cs-CZ" sz="1800" dirty="0"/>
              <a:t> dle aktuálních pravidel </a:t>
            </a:r>
            <a:r>
              <a:rPr lang="cs-CZ" altLang="cs-CZ" sz="1800" b="1" dirty="0"/>
              <a:t>22 043 989 Kč.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0B95DA99-B3AB-437A-8393-D3FE64CD7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24023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8EAE7C2-6969-4FD2-B1E7-5E188B10A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903759"/>
          </a:xfrm>
        </p:spPr>
        <p:txBody>
          <a:bodyPr/>
          <a:lstStyle/>
          <a:p>
            <a:r>
              <a:rPr lang="cs-CZ" altLang="cs-CZ" dirty="0"/>
              <a:t>Dočasná síť sociálních služeb JMK </a:t>
            </a:r>
            <a:br>
              <a:rPr lang="cs-CZ" altLang="cs-CZ" dirty="0"/>
            </a:br>
            <a:r>
              <a:rPr lang="cs-CZ" altLang="cs-CZ" dirty="0"/>
              <a:t>- služby v rámci města Brna</a:t>
            </a:r>
            <a:endParaRPr lang="cs-CZ" dirty="0"/>
          </a:p>
        </p:txBody>
      </p:sp>
      <p:graphicFrame>
        <p:nvGraphicFramePr>
          <p:cNvPr id="10" name="Zástupný symbol pro obsah 9">
            <a:extLst>
              <a:ext uri="{FF2B5EF4-FFF2-40B4-BE49-F238E27FC236}">
                <a16:creationId xmlns="" xmlns:a16="http://schemas.microsoft.com/office/drawing/2014/main" id="{5E9DF3F7-D520-4429-97D9-F7A5FA40CF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34770974"/>
              </p:ext>
            </p:extLst>
          </p:nvPr>
        </p:nvGraphicFramePr>
        <p:xfrm>
          <a:off x="1181100" y="1981199"/>
          <a:ext cx="6350000" cy="21209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8771">
                  <a:extLst>
                    <a:ext uri="{9D8B030D-6E8A-4147-A177-3AD203B41FA5}">
                      <a16:colId xmlns="" xmlns:a16="http://schemas.microsoft.com/office/drawing/2014/main" val="3001262581"/>
                    </a:ext>
                  </a:extLst>
                </a:gridCol>
                <a:gridCol w="1493303">
                  <a:extLst>
                    <a:ext uri="{9D8B030D-6E8A-4147-A177-3AD203B41FA5}">
                      <a16:colId xmlns="" xmlns:a16="http://schemas.microsoft.com/office/drawing/2014/main" val="3163614542"/>
                    </a:ext>
                  </a:extLst>
                </a:gridCol>
                <a:gridCol w="1493963">
                  <a:extLst>
                    <a:ext uri="{9D8B030D-6E8A-4147-A177-3AD203B41FA5}">
                      <a16:colId xmlns="" xmlns:a16="http://schemas.microsoft.com/office/drawing/2014/main" val="2185134800"/>
                    </a:ext>
                  </a:extLst>
                </a:gridCol>
                <a:gridCol w="1493963">
                  <a:extLst>
                    <a:ext uri="{9D8B030D-6E8A-4147-A177-3AD203B41FA5}">
                      <a16:colId xmlns="" xmlns:a16="http://schemas.microsoft.com/office/drawing/2014/main" val="3583797213"/>
                    </a:ext>
                  </a:extLst>
                </a:gridCol>
              </a:tblGrid>
              <a:tr h="17725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druh sociální služby 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úvazky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zdroj financování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počet služeb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98470331"/>
                  </a:ext>
                </a:extLst>
              </a:tr>
              <a:tr h="17725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odborné sociální poradenství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30,7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ITI, KPSVL, ESF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13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879729369"/>
                  </a:ext>
                </a:extLst>
              </a:tr>
              <a:tr h="17725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kontaktní centra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6,89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KPSVL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839989664"/>
                  </a:ext>
                </a:extLst>
              </a:tr>
              <a:tr h="35450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nízkoprahová zařízení pro děti a mládež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4,1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KPSVL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793841458"/>
                  </a:ext>
                </a:extLst>
              </a:tr>
              <a:tr h="17725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služby následné péče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9,9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ITI, KPSVL, ESF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590095160"/>
                  </a:ext>
                </a:extLst>
              </a:tr>
              <a:tr h="35450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sociálně aktivizační služby pro rodiny s dětmi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5,9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KPSVL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38139168"/>
                  </a:ext>
                </a:extLst>
              </a:tr>
              <a:tr h="17725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sociální rehabilitace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29,33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KPSLV, ESF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696354108"/>
                  </a:ext>
                </a:extLst>
              </a:tr>
              <a:tr h="17725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terénní programy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22,81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KPSVL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8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59292510"/>
                  </a:ext>
                </a:extLst>
              </a:tr>
              <a:tr h="34837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celkem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 dirty="0">
                          <a:effectLst/>
                        </a:rPr>
                        <a:t>109,63</a:t>
                      </a:r>
                      <a:endParaRPr lang="cs-CZ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>
                          <a:effectLst/>
                        </a:rPr>
                        <a:t> </a:t>
                      </a:r>
                      <a:endParaRPr lang="cs-CZ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 dirty="0">
                          <a:effectLst/>
                        </a:rPr>
                        <a:t>35</a:t>
                      </a:r>
                      <a:endParaRPr lang="cs-CZ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192568691"/>
                  </a:ext>
                </a:extLst>
              </a:tr>
            </a:tbl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515EF39F-9C8D-4C7E-837D-9C6369E3A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  <p:graphicFrame>
        <p:nvGraphicFramePr>
          <p:cNvPr id="11" name="Tabulka 10">
            <a:extLst>
              <a:ext uri="{FF2B5EF4-FFF2-40B4-BE49-F238E27FC236}">
                <a16:creationId xmlns="" xmlns:a16="http://schemas.microsoft.com/office/drawing/2014/main" id="{8134992E-FF27-413D-9C43-D2E27BD5E8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50789397"/>
              </p:ext>
            </p:extLst>
          </p:nvPr>
        </p:nvGraphicFramePr>
        <p:xfrm>
          <a:off x="1485899" y="4279902"/>
          <a:ext cx="5702301" cy="1460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0347">
                  <a:extLst>
                    <a:ext uri="{9D8B030D-6E8A-4147-A177-3AD203B41FA5}">
                      <a16:colId xmlns="" xmlns:a16="http://schemas.microsoft.com/office/drawing/2014/main" val="742472427"/>
                    </a:ext>
                  </a:extLst>
                </a:gridCol>
                <a:gridCol w="1900977">
                  <a:extLst>
                    <a:ext uri="{9D8B030D-6E8A-4147-A177-3AD203B41FA5}">
                      <a16:colId xmlns="" xmlns:a16="http://schemas.microsoft.com/office/drawing/2014/main" val="2665617268"/>
                    </a:ext>
                  </a:extLst>
                </a:gridCol>
                <a:gridCol w="1900977">
                  <a:extLst>
                    <a:ext uri="{9D8B030D-6E8A-4147-A177-3AD203B41FA5}">
                      <a16:colId xmlns="" xmlns:a16="http://schemas.microsoft.com/office/drawing/2014/main" val="165826965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zdroj financování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úvazky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počet služeb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85432331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KPSVL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77,78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26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10196389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ITI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5,95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000167409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ESF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25,9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7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270771628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celkem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>
                          <a:effectLst/>
                        </a:rPr>
                        <a:t>109,63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effectLst/>
                        </a:rPr>
                        <a:t>35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840060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98184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7EFCB0E-910D-43B1-8689-2F35B9315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1059718"/>
            <a:ext cx="7596000" cy="894917"/>
          </a:xfrm>
        </p:spPr>
        <p:txBody>
          <a:bodyPr/>
          <a:lstStyle/>
          <a:p>
            <a:r>
              <a:rPr lang="cs-CZ" altLang="cs-CZ" sz="2800" dirty="0"/>
              <a:t>Síť sociálních služeb s nadregionální či celostátní </a:t>
            </a:r>
            <a:r>
              <a:rPr lang="cs-CZ" altLang="cs-CZ" sz="2800" dirty="0" smtClean="0"/>
              <a:t>působností (síť MPSV)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7CB1AAA9-E5A1-4110-B607-9D5A4326D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2416029"/>
            <a:ext cx="7605529" cy="373976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V síti služeb s </a:t>
            </a:r>
            <a:r>
              <a:rPr lang="cs-CZ" altLang="cs-CZ" sz="2000" b="1" dirty="0" err="1" smtClean="0"/>
              <a:t>nadregionální</a:t>
            </a:r>
            <a:r>
              <a:rPr lang="cs-CZ" altLang="cs-CZ" sz="2000" b="1" dirty="0" smtClean="0"/>
              <a:t> či celostátní </a:t>
            </a:r>
            <a:r>
              <a:rPr lang="cs-CZ" altLang="cs-CZ" sz="2000" b="1" dirty="0"/>
              <a:t>působností </a:t>
            </a:r>
            <a:r>
              <a:rPr lang="cs-CZ" altLang="cs-CZ" sz="2000" dirty="0"/>
              <a:t>je zařazeno </a:t>
            </a:r>
            <a:r>
              <a:rPr lang="cs-CZ" altLang="cs-CZ" sz="2000" b="1" dirty="0"/>
              <a:t>celkem</a:t>
            </a:r>
            <a:r>
              <a:rPr lang="cs-CZ" altLang="cs-CZ" sz="2000" dirty="0"/>
              <a:t> </a:t>
            </a:r>
            <a:r>
              <a:rPr lang="cs-CZ" altLang="cs-CZ" sz="2000" b="1" dirty="0"/>
              <a:t>164 služeb.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b="1" dirty="0"/>
              <a:t>Město Brno </a:t>
            </a:r>
            <a:r>
              <a:rPr lang="cs-CZ" altLang="cs-CZ" sz="2000" dirty="0"/>
              <a:t>z toho v roce </a:t>
            </a:r>
            <a:r>
              <a:rPr lang="cs-CZ" altLang="cs-CZ" sz="2000" b="1" dirty="0"/>
              <a:t>2019</a:t>
            </a:r>
            <a:r>
              <a:rPr lang="cs-CZ" altLang="cs-CZ" sz="2000" dirty="0"/>
              <a:t> spolufinancovalo </a:t>
            </a:r>
            <a:r>
              <a:rPr lang="cs-CZ" altLang="cs-CZ" sz="2000" b="1" dirty="0"/>
              <a:t>14 služeb </a:t>
            </a:r>
            <a:r>
              <a:rPr lang="cs-CZ" altLang="cs-CZ" sz="2000" dirty="0"/>
              <a:t>poskytovaných </a:t>
            </a:r>
            <a:r>
              <a:rPr lang="cs-CZ" altLang="cs-CZ" sz="2000" b="1" dirty="0"/>
              <a:t>10 organizacemi </a:t>
            </a:r>
            <a:r>
              <a:rPr lang="cs-CZ" altLang="cs-CZ" sz="2000" dirty="0"/>
              <a:t>o celkové kapacitě </a:t>
            </a:r>
            <a:r>
              <a:rPr lang="cs-CZ" altLang="cs-CZ" sz="2000" b="1" dirty="0"/>
              <a:t>13,28 úvazků</a:t>
            </a:r>
            <a:r>
              <a:rPr lang="cs-CZ" altLang="cs-CZ" sz="2000" dirty="0"/>
              <a:t> v přímé péči určených pro Brno.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Spolufinancování činilo celkem </a:t>
            </a:r>
            <a:r>
              <a:rPr lang="cs-CZ" altLang="cs-CZ" sz="2000" b="1" dirty="0"/>
              <a:t>1 070 000 Kč.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AA0AB047-32A4-4CFC-9347-434144A9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343682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9E5C3DC-8A64-40F4-B8E5-BCAF1B087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483630"/>
          </a:xfrm>
        </p:spPr>
        <p:txBody>
          <a:bodyPr/>
          <a:lstStyle/>
          <a:p>
            <a:r>
              <a:rPr lang="cs-CZ" altLang="cs-CZ" dirty="0"/>
              <a:t>Ostatní registrované sociální služby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2F05D16-EAAA-4C36-AE8D-BD3594CD4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713470"/>
            <a:ext cx="7605529" cy="444232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Registrované sociální služby se zařízením na území Jihomoravského kraje, které </a:t>
            </a:r>
            <a:r>
              <a:rPr lang="cs-CZ" altLang="cs-CZ" sz="2000" b="1" dirty="0"/>
              <a:t>nesplňují podmínku souladu se SPRSS JMK </a:t>
            </a:r>
            <a:r>
              <a:rPr lang="cs-CZ" altLang="cs-CZ" sz="2000" dirty="0"/>
              <a:t>(nevznikly jako výstup procesu plánování služeb v JMK).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Jedná se </a:t>
            </a:r>
            <a:r>
              <a:rPr lang="cs-CZ" altLang="cs-CZ" sz="2000" b="1" dirty="0"/>
              <a:t>např. o služby </a:t>
            </a:r>
            <a:r>
              <a:rPr lang="cs-CZ" altLang="cs-CZ" sz="2000" dirty="0"/>
              <a:t>(organizace) </a:t>
            </a:r>
            <a:r>
              <a:rPr lang="cs-CZ" altLang="cs-CZ" sz="2000" b="1" dirty="0"/>
              <a:t>zřizované státem </a:t>
            </a:r>
            <a:r>
              <a:rPr lang="cs-CZ" altLang="cs-CZ" sz="2000" dirty="0"/>
              <a:t>(Centrum Kociánka a Centrum sociálních služeb pro osoby se zrakovým postižením v Brně-Chrlicích) a </a:t>
            </a:r>
            <a:r>
              <a:rPr lang="cs-CZ" altLang="cs-CZ" sz="2000" b="1" dirty="0"/>
              <a:t>další služby </a:t>
            </a:r>
            <a:r>
              <a:rPr lang="cs-CZ" altLang="cs-CZ" sz="2000" dirty="0"/>
              <a:t>působící v JMK.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Celkem </a:t>
            </a:r>
            <a:r>
              <a:rPr lang="cs-CZ" altLang="cs-CZ" sz="2000" b="1" dirty="0"/>
              <a:t>na území města Brna působí 236 registrovaných sociálních služeb</a:t>
            </a:r>
            <a:r>
              <a:rPr lang="cs-CZ" altLang="cs-CZ" sz="2000" dirty="0"/>
              <a:t>, které poskytuje </a:t>
            </a:r>
            <a:r>
              <a:rPr lang="cs-CZ" altLang="cs-CZ" sz="2000" b="1" dirty="0"/>
              <a:t>89 organizací </a:t>
            </a:r>
            <a:r>
              <a:rPr lang="cs-CZ" altLang="cs-CZ" sz="2000" dirty="0"/>
              <a:t>(42 služeb odborného sociálního poradenství, 99 služeb sociální péče a 95 služeb sociální prevence).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6A232587-532A-467B-8FAB-EC0D7FE12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634596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137CF91-4F7A-4E8D-B2C3-47DAA9121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631911"/>
          </a:xfrm>
        </p:spPr>
        <p:txBody>
          <a:bodyPr>
            <a:normAutofit/>
          </a:bodyPr>
          <a:lstStyle/>
          <a:p>
            <a:r>
              <a:rPr lang="cs-CZ" altLang="cs-CZ" dirty="0"/>
              <a:t>Navazující a doplňující aktivity (bez registrace)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6E9FD91-E404-4A5E-A89A-27E864271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985319"/>
            <a:ext cx="7605529" cy="4170477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sz="1800" b="1" dirty="0" smtClean="0"/>
              <a:t>Dotační program II </a:t>
            </a:r>
            <a:r>
              <a:rPr lang="cs-CZ" altLang="cs-CZ" sz="1800" dirty="0" smtClean="0"/>
              <a:t>- projekty </a:t>
            </a:r>
            <a:r>
              <a:rPr lang="cs-CZ" altLang="cs-CZ" sz="1800" dirty="0"/>
              <a:t>(služby), které vhodným způsobem navazují na sociální služby nebo je doplňují (bez registrace, tedy </a:t>
            </a:r>
            <a:r>
              <a:rPr lang="cs-CZ" altLang="cs-CZ" sz="1800" b="1" dirty="0"/>
              <a:t>nikoliv základní činnosti soc. služeb</a:t>
            </a:r>
            <a:r>
              <a:rPr lang="cs-CZ" altLang="cs-CZ" sz="1800" dirty="0"/>
              <a:t>).</a:t>
            </a:r>
          </a:p>
          <a:p>
            <a:endParaRPr lang="cs-CZ" altLang="cs-CZ" sz="1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altLang="cs-CZ" sz="1800" b="1" dirty="0"/>
              <a:t>Koordinace dobrovolnické služby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altLang="cs-CZ" sz="1800" b="1" dirty="0"/>
              <a:t>Doprava klientů soc. služeb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altLang="cs-CZ" sz="1800" b="1" dirty="0"/>
              <a:t>Navazující a doplňující aktivity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altLang="cs-CZ" sz="1800" dirty="0"/>
              <a:t>Počet organizací (2019): </a:t>
            </a:r>
            <a:r>
              <a:rPr lang="cs-CZ" altLang="cs-CZ" sz="1800" b="1" dirty="0"/>
              <a:t>53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altLang="cs-CZ" sz="1800" dirty="0"/>
              <a:t>Počet projektů (2019): </a:t>
            </a:r>
            <a:r>
              <a:rPr lang="cs-CZ" altLang="cs-CZ" sz="1800" b="1" dirty="0"/>
              <a:t>68 (podpořeno 50)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altLang="cs-CZ" sz="1800" dirty="0"/>
              <a:t>Celkové náklady (2019): </a:t>
            </a:r>
            <a:r>
              <a:rPr lang="cs-CZ" altLang="cs-CZ" sz="1800" b="1" dirty="0"/>
              <a:t>2 500 000 Kč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altLang="cs-CZ" sz="1800" b="1" dirty="0"/>
              <a:t>Požadavek na navýšení </a:t>
            </a:r>
            <a:r>
              <a:rPr lang="cs-CZ" altLang="cs-CZ" sz="1800" dirty="0"/>
              <a:t>dotačního programu II v rámci rozpočtu města pro </a:t>
            </a:r>
            <a:r>
              <a:rPr lang="cs-CZ" altLang="cs-CZ" sz="1800" b="1" dirty="0"/>
              <a:t>rok 2020 </a:t>
            </a:r>
            <a:r>
              <a:rPr lang="cs-CZ" altLang="cs-CZ" sz="1800" dirty="0"/>
              <a:t>na celkovou částku </a:t>
            </a:r>
            <a:r>
              <a:rPr lang="cs-CZ" altLang="cs-CZ" sz="1800" b="1" dirty="0"/>
              <a:t>4 </a:t>
            </a:r>
            <a:r>
              <a:rPr lang="cs-CZ" altLang="cs-CZ" sz="1800" b="1" dirty="0" smtClean="0"/>
              <a:t>000 </a:t>
            </a:r>
            <a:r>
              <a:rPr lang="cs-CZ" altLang="cs-CZ" sz="1800" b="1" dirty="0" err="1" smtClean="0"/>
              <a:t>000</a:t>
            </a:r>
            <a:r>
              <a:rPr lang="cs-CZ" altLang="cs-CZ" sz="1800" b="1" dirty="0" smtClean="0"/>
              <a:t> </a:t>
            </a:r>
            <a:r>
              <a:rPr lang="cs-CZ" altLang="cs-CZ" sz="1800" b="1" dirty="0" smtClean="0"/>
              <a:t>Kč</a:t>
            </a:r>
            <a:r>
              <a:rPr lang="cs-CZ" altLang="cs-CZ" sz="1800" dirty="0" smtClean="0"/>
              <a:t>.</a:t>
            </a:r>
            <a:endParaRPr lang="cs-CZ" alt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FE853D64-53E2-48C0-92C4-552CC5F3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808448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5C64B33-C9B3-4C4D-99A8-53E6542FF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974" y="1114510"/>
            <a:ext cx="7596000" cy="582484"/>
          </a:xfrm>
        </p:spPr>
        <p:txBody>
          <a:bodyPr/>
          <a:lstStyle/>
          <a:p>
            <a:r>
              <a:rPr lang="pl-PL" altLang="cs-CZ" sz="2800" dirty="0"/>
              <a:t>Cíle rozvoje sociálních služeb do roku 2022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EC962482-1C4F-4404-A117-1566C02F7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445" y="2364259"/>
            <a:ext cx="7605529" cy="3799774"/>
          </a:xfrm>
        </p:spPr>
        <p:txBody>
          <a:bodyPr>
            <a:normAutofit/>
          </a:bodyPr>
          <a:lstStyle/>
          <a:p>
            <a:pPr algn="ctr"/>
            <a:r>
              <a:rPr lang="cs-CZ" altLang="cs-CZ" sz="2400" dirty="0"/>
              <a:t>Výsledkem plánování rozvoje sociálních služeb je vždy </a:t>
            </a:r>
            <a:r>
              <a:rPr lang="cs-CZ" altLang="cs-CZ" sz="2400" b="1" dirty="0"/>
              <a:t>kompromis mezi identifikovanými potřebami rozvoje a možnostmi</a:t>
            </a:r>
            <a:r>
              <a:rPr lang="cs-CZ" altLang="cs-CZ" sz="2400" dirty="0"/>
              <a:t>, co se týče zdrojů jejich naplnění. </a:t>
            </a:r>
          </a:p>
          <a:p>
            <a:pPr algn="ctr"/>
            <a:r>
              <a:rPr lang="cs-CZ" altLang="cs-CZ" sz="2400" dirty="0"/>
              <a:t>Celkově </a:t>
            </a:r>
            <a:r>
              <a:rPr lang="cs-CZ" altLang="cs-CZ" sz="2400" b="1" dirty="0"/>
              <a:t>potřeby</a:t>
            </a:r>
            <a:r>
              <a:rPr lang="cs-CZ" altLang="cs-CZ" sz="2400" dirty="0"/>
              <a:t> v podstatě téměř </a:t>
            </a:r>
            <a:r>
              <a:rPr lang="cs-CZ" altLang="cs-CZ" sz="2400" b="1" dirty="0"/>
              <a:t>vždy převyšují možnosti jejich uspokojení</a:t>
            </a:r>
            <a:r>
              <a:rPr lang="cs-CZ" altLang="cs-CZ" sz="2400" dirty="0"/>
              <a:t>, a proto je nutné na dané plánovací období (v tomto případě do roku 2022) </a:t>
            </a:r>
            <a:r>
              <a:rPr lang="cs-CZ" altLang="cs-CZ" sz="2400" b="1" dirty="0"/>
              <a:t>stanovit reálné priority</a:t>
            </a:r>
            <a:r>
              <a:rPr lang="cs-CZ" altLang="cs-CZ" sz="2400" dirty="0"/>
              <a:t>, kterých lze na základě omezených zdrojů a situace na trhu práce dosáhnout.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42EA1DD0-79F3-4A1E-A019-5D866675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198248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5B4DE49-7FA2-47EC-A978-0597C186B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49754"/>
            <a:ext cx="7596000" cy="574246"/>
          </a:xfrm>
        </p:spPr>
        <p:txBody>
          <a:bodyPr/>
          <a:lstStyle/>
          <a:p>
            <a:r>
              <a:rPr lang="pl-PL" altLang="cs-CZ" sz="2800" dirty="0"/>
              <a:t>Cíle rozvoje sociálních služeb do roku 2022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94ECD27-CCAC-418A-9329-429407DC3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845276"/>
            <a:ext cx="7605529" cy="4310520"/>
          </a:xfrm>
        </p:spPr>
        <p:txBody>
          <a:bodyPr>
            <a:normAutofit lnSpcReduction="10000"/>
          </a:bodyPr>
          <a:lstStyle/>
          <a:p>
            <a:r>
              <a:rPr lang="cs-CZ" altLang="cs-CZ" sz="2000" b="1" dirty="0"/>
              <a:t>Celkové </a:t>
            </a:r>
            <a:r>
              <a:rPr lang="cs-CZ" altLang="cs-CZ" sz="2000" b="1" dirty="0" smtClean="0"/>
              <a:t>požadované navýšení </a:t>
            </a:r>
            <a:r>
              <a:rPr lang="cs-CZ" altLang="cs-CZ" sz="2000" b="1" dirty="0"/>
              <a:t>kapacit sociálních služeb do roku 2022 </a:t>
            </a:r>
            <a:r>
              <a:rPr lang="cs-CZ" altLang="cs-CZ" sz="2000" b="1" i="1" dirty="0"/>
              <a:t>(bez investičních nákladů</a:t>
            </a:r>
            <a:r>
              <a:rPr lang="cs-CZ" altLang="cs-CZ" sz="2000" b="1" i="1" dirty="0" smtClean="0"/>
              <a:t>) </a:t>
            </a:r>
            <a:r>
              <a:rPr lang="cs-CZ" altLang="cs-CZ" sz="2000" b="1" dirty="0" smtClean="0"/>
              <a:t>– ideální varianta:</a:t>
            </a:r>
            <a:endParaRPr lang="cs-CZ" altLang="cs-CZ" sz="2000" b="1" dirty="0"/>
          </a:p>
          <a:p>
            <a:endParaRPr lang="cs-CZ" altLang="cs-CZ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Celkový počet </a:t>
            </a:r>
            <a:r>
              <a:rPr lang="cs-CZ" altLang="cs-CZ" sz="2000" b="1" dirty="0"/>
              <a:t>úvazků</a:t>
            </a:r>
            <a:r>
              <a:rPr lang="cs-CZ" altLang="cs-CZ" sz="2000" dirty="0"/>
              <a:t> v přímé péči: </a:t>
            </a:r>
            <a:r>
              <a:rPr lang="cs-CZ" altLang="cs-CZ" sz="2000" b="1" dirty="0"/>
              <a:t>310,03</a:t>
            </a:r>
          </a:p>
          <a:p>
            <a:endParaRPr lang="cs-CZ" altLang="cs-CZ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Celkový počet </a:t>
            </a:r>
            <a:r>
              <a:rPr lang="cs-CZ" altLang="cs-CZ" sz="2000" b="1" dirty="0"/>
              <a:t>lůžek</a:t>
            </a:r>
            <a:r>
              <a:rPr lang="cs-CZ" altLang="cs-CZ" sz="2000" dirty="0"/>
              <a:t>: </a:t>
            </a:r>
            <a:r>
              <a:rPr lang="cs-CZ" altLang="cs-CZ" sz="2000" b="1" dirty="0"/>
              <a:t>179</a:t>
            </a:r>
            <a:r>
              <a:rPr lang="cs-CZ" altLang="cs-CZ" sz="2000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altLang="cs-CZ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b="1" dirty="0"/>
              <a:t>Celkové náklady: 245 422 236 Kč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altLang="cs-CZ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Celkové náklady na </a:t>
            </a:r>
            <a:r>
              <a:rPr lang="cs-CZ" altLang="cs-CZ" sz="2000" b="1" dirty="0"/>
              <a:t>kofinancování</a:t>
            </a:r>
            <a:r>
              <a:rPr lang="cs-CZ" altLang="cs-CZ" sz="2000" dirty="0"/>
              <a:t> ze strany města dle stávajících pravidel: </a:t>
            </a:r>
            <a:r>
              <a:rPr lang="cs-CZ" altLang="cs-CZ" sz="2000" b="1" dirty="0"/>
              <a:t>34 944 216 Kč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65299661-D1AC-4C70-A233-AB719EF5D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34090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21FF36C-0687-4FCF-804A-E4427FD5B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8"/>
            <a:ext cx="7596000" cy="450677"/>
          </a:xfrm>
        </p:spPr>
        <p:txBody>
          <a:bodyPr>
            <a:normAutofit/>
          </a:bodyPr>
          <a:lstStyle/>
          <a:p>
            <a:r>
              <a:rPr lang="cs-CZ" altLang="cs-CZ" sz="2000" dirty="0"/>
              <a:t>Varianty možného rozvoje sociálních služeb do roku 2022 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7DDC5C41-DDC1-4BDA-858B-B5C09D90C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466335"/>
            <a:ext cx="7605529" cy="4689461"/>
          </a:xfrm>
        </p:spPr>
        <p:txBody>
          <a:bodyPr/>
          <a:lstStyle/>
          <a:p>
            <a:pPr algn="ctr"/>
            <a:r>
              <a:rPr lang="cs-CZ" b="1" dirty="0"/>
              <a:t>VARIANTA A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BA832C64-56C8-4349-A3CE-E72CF98E2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="" xmlns:a16="http://schemas.microsoft.com/office/drawing/2014/main" id="{2178143E-09DF-413A-9129-2493A0477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74494706"/>
              </p:ext>
            </p:extLst>
          </p:nvPr>
        </p:nvGraphicFramePr>
        <p:xfrm>
          <a:off x="2158315" y="1812325"/>
          <a:ext cx="4810899" cy="4447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6978">
                  <a:extLst>
                    <a:ext uri="{9D8B030D-6E8A-4147-A177-3AD203B41FA5}">
                      <a16:colId xmlns="" xmlns:a16="http://schemas.microsoft.com/office/drawing/2014/main" val="3533933534"/>
                    </a:ext>
                  </a:extLst>
                </a:gridCol>
                <a:gridCol w="1267346">
                  <a:extLst>
                    <a:ext uri="{9D8B030D-6E8A-4147-A177-3AD203B41FA5}">
                      <a16:colId xmlns="" xmlns:a16="http://schemas.microsoft.com/office/drawing/2014/main" val="2276796163"/>
                    </a:ext>
                  </a:extLst>
                </a:gridCol>
                <a:gridCol w="1017051">
                  <a:extLst>
                    <a:ext uri="{9D8B030D-6E8A-4147-A177-3AD203B41FA5}">
                      <a16:colId xmlns="" xmlns:a16="http://schemas.microsoft.com/office/drawing/2014/main" val="2271750479"/>
                    </a:ext>
                  </a:extLst>
                </a:gridCol>
                <a:gridCol w="929524">
                  <a:extLst>
                    <a:ext uri="{9D8B030D-6E8A-4147-A177-3AD203B41FA5}">
                      <a16:colId xmlns="" xmlns:a16="http://schemas.microsoft.com/office/drawing/2014/main" val="960560178"/>
                    </a:ext>
                  </a:extLst>
                </a:gridCol>
              </a:tblGrid>
              <a:tr h="479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Druh služby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Počet úvazků / </a:t>
                      </a:r>
                      <a:br>
                        <a:rPr lang="cs-CZ" sz="700" dirty="0">
                          <a:effectLst/>
                        </a:rPr>
                      </a:br>
                      <a:r>
                        <a:rPr lang="cs-CZ" sz="700" dirty="0">
                          <a:effectLst/>
                        </a:rPr>
                        <a:t>lůžek</a:t>
                      </a:r>
                      <a:endParaRPr lang="cs-CZ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Celkové náklady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Kofinancování města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extLst>
                  <a:ext uri="{0D108BD9-81ED-4DB2-BD59-A6C34878D82A}">
                    <a16:rowId xmlns="" xmlns:a16="http://schemas.microsoft.com/office/drawing/2014/main" val="2537185975"/>
                  </a:ext>
                </a:extLst>
              </a:tr>
              <a:tr h="157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odlehčovací služby (terénní)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1,50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777 600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62 208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extLst>
                  <a:ext uri="{0D108BD9-81ED-4DB2-BD59-A6C34878D82A}">
                    <a16:rowId xmlns="" xmlns:a16="http://schemas.microsoft.com/office/drawing/2014/main" val="14540033"/>
                  </a:ext>
                </a:extLst>
              </a:tr>
              <a:tr h="157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osobní asistence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52,13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30 777 552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2 462 204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extLst>
                  <a:ext uri="{0D108BD9-81ED-4DB2-BD59-A6C34878D82A}">
                    <a16:rowId xmlns="" xmlns:a16="http://schemas.microsoft.com/office/drawing/2014/main" val="869486299"/>
                  </a:ext>
                </a:extLst>
              </a:tr>
              <a:tr h="157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pečovatelská služba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33,75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19 926 000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4 383 720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extLst>
                  <a:ext uri="{0D108BD9-81ED-4DB2-BD59-A6C34878D82A}">
                    <a16:rowId xmlns="" xmlns:a16="http://schemas.microsoft.com/office/drawing/2014/main" val="222463321"/>
                  </a:ext>
                </a:extLst>
              </a:tr>
              <a:tr h="157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raná péče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9,60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7 741 440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1 548 288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extLst>
                  <a:ext uri="{0D108BD9-81ED-4DB2-BD59-A6C34878D82A}">
                    <a16:rowId xmlns="" xmlns:a16="http://schemas.microsoft.com/office/drawing/2014/main" val="1370796489"/>
                  </a:ext>
                </a:extLst>
              </a:tr>
              <a:tr h="157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sociální rehabilitace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32,32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20 658 576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4 131 715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extLst>
                  <a:ext uri="{0D108BD9-81ED-4DB2-BD59-A6C34878D82A}">
                    <a16:rowId xmlns="" xmlns:a16="http://schemas.microsoft.com/office/drawing/2014/main" val="2594662925"/>
                  </a:ext>
                </a:extLst>
              </a:tr>
              <a:tr h="157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denní stacionáře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11,87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7 351 500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588 120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extLst>
                  <a:ext uri="{0D108BD9-81ED-4DB2-BD59-A6C34878D82A}">
                    <a16:rowId xmlns="" xmlns:a16="http://schemas.microsoft.com/office/drawing/2014/main" val="1870040595"/>
                  </a:ext>
                </a:extLst>
              </a:tr>
              <a:tr h="3144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domovy pro osoby se zdravotním postižením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6 570 000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525 600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extLst>
                  <a:ext uri="{0D108BD9-81ED-4DB2-BD59-A6C34878D82A}">
                    <a16:rowId xmlns="" xmlns:a16="http://schemas.microsoft.com/office/drawing/2014/main" val="69336044"/>
                  </a:ext>
                </a:extLst>
              </a:tr>
              <a:tr h="156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domovy se zvláštním režimem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74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27 740 000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2 219 200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extLst>
                  <a:ext uri="{0D108BD9-81ED-4DB2-BD59-A6C34878D82A}">
                    <a16:rowId xmlns="" xmlns:a16="http://schemas.microsoft.com/office/drawing/2014/main" val="201026039"/>
                  </a:ext>
                </a:extLst>
              </a:tr>
              <a:tr h="150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chráněné bydlení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35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24 820 000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1 985 600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extLst>
                  <a:ext uri="{0D108BD9-81ED-4DB2-BD59-A6C34878D82A}">
                    <a16:rowId xmlns="" xmlns:a16="http://schemas.microsoft.com/office/drawing/2014/main" val="1112097793"/>
                  </a:ext>
                </a:extLst>
              </a:tr>
              <a:tr h="138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odlehčovací služby (pobytové)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70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30 660 000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2 452 800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extLst>
                  <a:ext uri="{0D108BD9-81ED-4DB2-BD59-A6C34878D82A}">
                    <a16:rowId xmlns="" xmlns:a16="http://schemas.microsoft.com/office/drawing/2014/main" val="1379661788"/>
                  </a:ext>
                </a:extLst>
              </a:tr>
              <a:tr h="140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kontaktní centra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14,09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8 572 356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1 714 471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extLst>
                  <a:ext uri="{0D108BD9-81ED-4DB2-BD59-A6C34878D82A}">
                    <a16:rowId xmlns="" xmlns:a16="http://schemas.microsoft.com/office/drawing/2014/main" val="1207616336"/>
                  </a:ext>
                </a:extLst>
              </a:tr>
              <a:tr h="2146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nízkoprahová zařízení pro děti a mládež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2,70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1 600 560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480 168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extLst>
                  <a:ext uri="{0D108BD9-81ED-4DB2-BD59-A6C34878D82A}">
                    <a16:rowId xmlns="" xmlns:a16="http://schemas.microsoft.com/office/drawing/2014/main" val="3449643101"/>
                  </a:ext>
                </a:extLst>
              </a:tr>
              <a:tr h="157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odborné sociální poradenství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27,43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18 748 752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3 742 886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extLst>
                  <a:ext uri="{0D108BD9-81ED-4DB2-BD59-A6C34878D82A}">
                    <a16:rowId xmlns="" xmlns:a16="http://schemas.microsoft.com/office/drawing/2014/main" val="1987667741"/>
                  </a:ext>
                </a:extLst>
              </a:tr>
              <a:tr h="157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služby následné péče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3,00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2 386 800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477 360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extLst>
                  <a:ext uri="{0D108BD9-81ED-4DB2-BD59-A6C34878D82A}">
                    <a16:rowId xmlns="" xmlns:a16="http://schemas.microsoft.com/office/drawing/2014/main" val="448080102"/>
                  </a:ext>
                </a:extLst>
              </a:tr>
              <a:tr h="3144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sociálně aktivizační služby pro rodiny s dětmi *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13,25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8 061 300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2 418 390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extLst>
                  <a:ext uri="{0D108BD9-81ED-4DB2-BD59-A6C34878D82A}">
                    <a16:rowId xmlns="" xmlns:a16="http://schemas.microsoft.com/office/drawing/2014/main" val="3244736620"/>
                  </a:ext>
                </a:extLst>
              </a:tr>
              <a:tr h="157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sociálně terapeutické dílny *</a:t>
                      </a:r>
                      <a:endParaRPr lang="cs-CZ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2,07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1 291 680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258 336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extLst>
                  <a:ext uri="{0D108BD9-81ED-4DB2-BD59-A6C34878D82A}">
                    <a16:rowId xmlns="" xmlns:a16="http://schemas.microsoft.com/office/drawing/2014/main" val="807153768"/>
                  </a:ext>
                </a:extLst>
              </a:tr>
              <a:tr h="157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telefonická krizová pomoc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3,00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1 900 800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380 160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extLst>
                  <a:ext uri="{0D108BD9-81ED-4DB2-BD59-A6C34878D82A}">
                    <a16:rowId xmlns="" xmlns:a16="http://schemas.microsoft.com/office/drawing/2014/main" val="1030652996"/>
                  </a:ext>
                </a:extLst>
              </a:tr>
              <a:tr h="157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terénní programy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26,91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17 437 680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3 487 536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extLst>
                  <a:ext uri="{0D108BD9-81ED-4DB2-BD59-A6C34878D82A}">
                    <a16:rowId xmlns="" xmlns:a16="http://schemas.microsoft.com/office/drawing/2014/main" val="1496256652"/>
                  </a:ext>
                </a:extLst>
              </a:tr>
              <a:tr h="165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tlumočnické služby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3,20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1 843 200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368 640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extLst>
                  <a:ext uri="{0D108BD9-81ED-4DB2-BD59-A6C34878D82A}">
                    <a16:rowId xmlns="" xmlns:a16="http://schemas.microsoft.com/office/drawing/2014/main" val="909278383"/>
                  </a:ext>
                </a:extLst>
              </a:tr>
              <a:tr h="322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CELKEM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236,82 úv. / 191 lůžek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238 865 796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33 687 402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extLst>
                  <a:ext uri="{0D108BD9-81ED-4DB2-BD59-A6C34878D82A}">
                    <a16:rowId xmlns="" xmlns:a16="http://schemas.microsoft.com/office/drawing/2014/main" val="2801783893"/>
                  </a:ext>
                </a:extLst>
              </a:tr>
              <a:tr h="322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CELKEM (bez IP JMK)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221,5 úv. / 191 lůžek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229 512 816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31 010 676 Kč</a:t>
                      </a:r>
                      <a:endParaRPr lang="cs-CZ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11" marR="32811" marT="0" marB="0" anchor="ctr"/>
                </a:tc>
                <a:extLst>
                  <a:ext uri="{0D108BD9-81ED-4DB2-BD59-A6C34878D82A}">
                    <a16:rowId xmlns="" xmlns:a16="http://schemas.microsoft.com/office/drawing/2014/main" val="2059703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849393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BABADFC-E993-423E-8454-F161D11F2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393014"/>
          </a:xfrm>
        </p:spPr>
        <p:txBody>
          <a:bodyPr>
            <a:normAutofit/>
          </a:bodyPr>
          <a:lstStyle/>
          <a:p>
            <a:r>
              <a:rPr lang="cs-CZ" altLang="cs-CZ" sz="2000" dirty="0"/>
              <a:t>Varianty možného rozvoje sociálních služeb do roku 2022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4380B2D-D3D1-4FDE-8D04-730BE3287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416908"/>
            <a:ext cx="7605529" cy="4738888"/>
          </a:xfrm>
        </p:spPr>
        <p:txBody>
          <a:bodyPr/>
          <a:lstStyle/>
          <a:p>
            <a:pPr algn="ctr"/>
            <a:r>
              <a:rPr lang="cs-CZ" b="1" dirty="0"/>
              <a:t>VARIANTA B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0FFC1016-5E9D-4941-B2D7-7C0E71E9A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="" xmlns:a16="http://schemas.microsoft.com/office/drawing/2014/main" id="{219D3A8B-1BF3-4B08-88E4-43A37B011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68334420"/>
              </p:ext>
            </p:extLst>
          </p:nvPr>
        </p:nvGraphicFramePr>
        <p:xfrm>
          <a:off x="2240692" y="1696995"/>
          <a:ext cx="4687329" cy="4566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3877">
                  <a:extLst>
                    <a:ext uri="{9D8B030D-6E8A-4147-A177-3AD203B41FA5}">
                      <a16:colId xmlns="" xmlns:a16="http://schemas.microsoft.com/office/drawing/2014/main" val="1126264864"/>
                    </a:ext>
                  </a:extLst>
                </a:gridCol>
                <a:gridCol w="1187470">
                  <a:extLst>
                    <a:ext uri="{9D8B030D-6E8A-4147-A177-3AD203B41FA5}">
                      <a16:colId xmlns="" xmlns:a16="http://schemas.microsoft.com/office/drawing/2014/main" val="2325511802"/>
                    </a:ext>
                  </a:extLst>
                </a:gridCol>
                <a:gridCol w="1002338">
                  <a:extLst>
                    <a:ext uri="{9D8B030D-6E8A-4147-A177-3AD203B41FA5}">
                      <a16:colId xmlns="" xmlns:a16="http://schemas.microsoft.com/office/drawing/2014/main" val="563671217"/>
                    </a:ext>
                  </a:extLst>
                </a:gridCol>
                <a:gridCol w="923644">
                  <a:extLst>
                    <a:ext uri="{9D8B030D-6E8A-4147-A177-3AD203B41FA5}">
                      <a16:colId xmlns="" xmlns:a16="http://schemas.microsoft.com/office/drawing/2014/main" val="3800519522"/>
                    </a:ext>
                  </a:extLst>
                </a:gridCol>
              </a:tblGrid>
              <a:tr h="472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Druh služby</a:t>
                      </a:r>
                      <a:endParaRPr lang="cs-CZ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Počet úvazků / </a:t>
                      </a:r>
                      <a:br>
                        <a:rPr lang="cs-CZ" sz="700">
                          <a:effectLst/>
                        </a:rPr>
                      </a:br>
                      <a:r>
                        <a:rPr lang="cs-CZ" sz="700">
                          <a:effectLst/>
                        </a:rPr>
                        <a:t>lůžek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Celkové náklady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Kofinancování města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extLst>
                  <a:ext uri="{0D108BD9-81ED-4DB2-BD59-A6C34878D82A}">
                    <a16:rowId xmlns="" xmlns:a16="http://schemas.microsoft.com/office/drawing/2014/main" val="3370982450"/>
                  </a:ext>
                </a:extLst>
              </a:tr>
              <a:tr h="155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odlehčovací služby (terénní)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1,50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777 600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62 208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extLst>
                  <a:ext uri="{0D108BD9-81ED-4DB2-BD59-A6C34878D82A}">
                    <a16:rowId xmlns="" xmlns:a16="http://schemas.microsoft.com/office/drawing/2014/main" val="1512642730"/>
                  </a:ext>
                </a:extLst>
              </a:tr>
              <a:tr h="155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osobní asistence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20,00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11 808 000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944 640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extLst>
                  <a:ext uri="{0D108BD9-81ED-4DB2-BD59-A6C34878D82A}">
                    <a16:rowId xmlns="" xmlns:a16="http://schemas.microsoft.com/office/drawing/2014/main" val="399911398"/>
                  </a:ext>
                </a:extLst>
              </a:tr>
              <a:tr h="155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pečovatelská služba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12,00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7 084 800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566 784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extLst>
                  <a:ext uri="{0D108BD9-81ED-4DB2-BD59-A6C34878D82A}">
                    <a16:rowId xmlns="" xmlns:a16="http://schemas.microsoft.com/office/drawing/2014/main" val="1105535371"/>
                  </a:ext>
                </a:extLst>
              </a:tr>
              <a:tr h="155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raná péče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3,00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2 419 200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483 840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extLst>
                  <a:ext uri="{0D108BD9-81ED-4DB2-BD59-A6C34878D82A}">
                    <a16:rowId xmlns="" xmlns:a16="http://schemas.microsoft.com/office/drawing/2014/main" val="4116685362"/>
                  </a:ext>
                </a:extLst>
              </a:tr>
              <a:tr h="155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sociální rehabilitace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11,00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7 378 800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1 475 760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extLst>
                  <a:ext uri="{0D108BD9-81ED-4DB2-BD59-A6C34878D82A}">
                    <a16:rowId xmlns="" xmlns:a16="http://schemas.microsoft.com/office/drawing/2014/main" val="4144079685"/>
                  </a:ext>
                </a:extLst>
              </a:tr>
              <a:tr h="155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denní stacionáře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4,00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2 433 600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194 688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extLst>
                  <a:ext uri="{0D108BD9-81ED-4DB2-BD59-A6C34878D82A}">
                    <a16:rowId xmlns="" xmlns:a16="http://schemas.microsoft.com/office/drawing/2014/main" val="2580174468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domovy pro osoby se zdravotním postižením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6 570 000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525 600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extLst>
                  <a:ext uri="{0D108BD9-81ED-4DB2-BD59-A6C34878D82A}">
                    <a16:rowId xmlns="" xmlns:a16="http://schemas.microsoft.com/office/drawing/2014/main" val="4242034114"/>
                  </a:ext>
                </a:extLst>
              </a:tr>
              <a:tr h="224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domovy se zvláštním režimem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61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26 188 750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2 095 100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extLst>
                  <a:ext uri="{0D108BD9-81ED-4DB2-BD59-A6C34878D82A}">
                    <a16:rowId xmlns="" xmlns:a16="http://schemas.microsoft.com/office/drawing/2014/main" val="678152335"/>
                  </a:ext>
                </a:extLst>
              </a:tr>
              <a:tr h="155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chráněné bydlení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19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11 862 500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949 000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extLst>
                  <a:ext uri="{0D108BD9-81ED-4DB2-BD59-A6C34878D82A}">
                    <a16:rowId xmlns="" xmlns:a16="http://schemas.microsoft.com/office/drawing/2014/main" val="2514570577"/>
                  </a:ext>
                </a:extLst>
              </a:tr>
              <a:tr h="225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odlehčovací služby (pobytové)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10 074 000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805 920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extLst>
                  <a:ext uri="{0D108BD9-81ED-4DB2-BD59-A6C34878D82A}">
                    <a16:rowId xmlns="" xmlns:a16="http://schemas.microsoft.com/office/drawing/2014/main" val="1706651150"/>
                  </a:ext>
                </a:extLst>
              </a:tr>
              <a:tr h="155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kontaktní centra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8,00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4 867 200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973 440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extLst>
                  <a:ext uri="{0D108BD9-81ED-4DB2-BD59-A6C34878D82A}">
                    <a16:rowId xmlns="" xmlns:a16="http://schemas.microsoft.com/office/drawing/2014/main" val="589349080"/>
                  </a:ext>
                </a:extLst>
              </a:tr>
              <a:tr h="2088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nízkoprahová zařízení pro děti a mládež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2,70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1 600 560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480 168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extLst>
                  <a:ext uri="{0D108BD9-81ED-4DB2-BD59-A6C34878D82A}">
                    <a16:rowId xmlns="" xmlns:a16="http://schemas.microsoft.com/office/drawing/2014/main" val="3365520783"/>
                  </a:ext>
                </a:extLst>
              </a:tr>
              <a:tr h="155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odborné sociální poradenství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9,00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6 177 600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1 235 520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extLst>
                  <a:ext uri="{0D108BD9-81ED-4DB2-BD59-A6C34878D82A}">
                    <a16:rowId xmlns="" xmlns:a16="http://schemas.microsoft.com/office/drawing/2014/main" val="1062288090"/>
                  </a:ext>
                </a:extLst>
              </a:tr>
              <a:tr h="155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služby následné péče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3,00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2 386 800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477 360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extLst>
                  <a:ext uri="{0D108BD9-81ED-4DB2-BD59-A6C34878D82A}">
                    <a16:rowId xmlns="" xmlns:a16="http://schemas.microsoft.com/office/drawing/2014/main" val="3566338526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sociálně aktivizační služby pro rodiny s dětmi *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5,00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3 042 000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912 600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extLst>
                  <a:ext uri="{0D108BD9-81ED-4DB2-BD59-A6C34878D82A}">
                    <a16:rowId xmlns="" xmlns:a16="http://schemas.microsoft.com/office/drawing/2014/main" val="3062448301"/>
                  </a:ext>
                </a:extLst>
              </a:tr>
              <a:tr h="155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sociálně terapeutické dílny *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2,07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1 291 680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258 336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extLst>
                  <a:ext uri="{0D108BD9-81ED-4DB2-BD59-A6C34878D82A}">
                    <a16:rowId xmlns="" xmlns:a16="http://schemas.microsoft.com/office/drawing/2014/main" val="72836111"/>
                  </a:ext>
                </a:extLst>
              </a:tr>
              <a:tr h="155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telefonická krizová pomoc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3,00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1 900 800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380 160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extLst>
                  <a:ext uri="{0D108BD9-81ED-4DB2-BD59-A6C34878D82A}">
                    <a16:rowId xmlns="" xmlns:a16="http://schemas.microsoft.com/office/drawing/2014/main" val="153880150"/>
                  </a:ext>
                </a:extLst>
              </a:tr>
              <a:tr h="155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terénní programy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9,00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5 832 000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1 166 400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extLst>
                  <a:ext uri="{0D108BD9-81ED-4DB2-BD59-A6C34878D82A}">
                    <a16:rowId xmlns="" xmlns:a16="http://schemas.microsoft.com/office/drawing/2014/main" val="377066236"/>
                  </a:ext>
                </a:extLst>
              </a:tr>
              <a:tr h="1628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tlumočnické služby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2,00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1 152 000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230 400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extLst>
                  <a:ext uri="{0D108BD9-81ED-4DB2-BD59-A6C34878D82A}">
                    <a16:rowId xmlns="" xmlns:a16="http://schemas.microsoft.com/office/drawing/2014/main" val="1188941558"/>
                  </a:ext>
                </a:extLst>
              </a:tr>
              <a:tr h="317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CELKEM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95,27 úv. / 115 lůžek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114 847 890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14 217 924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extLst>
                  <a:ext uri="{0D108BD9-81ED-4DB2-BD59-A6C34878D82A}">
                    <a16:rowId xmlns="" xmlns:a16="http://schemas.microsoft.com/office/drawing/2014/main" val="4070006504"/>
                  </a:ext>
                </a:extLst>
              </a:tr>
              <a:tr h="317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CELKEM (bez IP JMK)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88,2 úv. / 115 lůžek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110 514 210 Kč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13 046 988 Kč</a:t>
                      </a:r>
                      <a:endParaRPr lang="cs-CZ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561" marR="30561" marT="0" marB="0" anchor="ctr"/>
                </a:tc>
                <a:extLst>
                  <a:ext uri="{0D108BD9-81ED-4DB2-BD59-A6C34878D82A}">
                    <a16:rowId xmlns="" xmlns:a16="http://schemas.microsoft.com/office/drawing/2014/main" val="2720484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282789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6B65BBA-DBF0-4354-9AB8-4953F3022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409489"/>
          </a:xfrm>
        </p:spPr>
        <p:txBody>
          <a:bodyPr>
            <a:normAutofit/>
          </a:bodyPr>
          <a:lstStyle/>
          <a:p>
            <a:r>
              <a:rPr lang="cs-CZ" altLang="cs-CZ" sz="2000" dirty="0"/>
              <a:t>Varianty možného rozvoje sociálních služeb do roku 2022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2EC08F3-9E94-4B0A-8134-9A77D1089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474573"/>
            <a:ext cx="7605529" cy="4681223"/>
          </a:xfrm>
        </p:spPr>
        <p:txBody>
          <a:bodyPr/>
          <a:lstStyle/>
          <a:p>
            <a:pPr algn="ctr"/>
            <a:r>
              <a:rPr lang="cs-CZ" b="1" dirty="0"/>
              <a:t>VARIANTA C</a:t>
            </a:r>
          </a:p>
          <a:p>
            <a:pPr algn="ctr"/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0A2531C5-7660-49B8-9963-017D2B7C2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="" xmlns:a16="http://schemas.microsoft.com/office/drawing/2014/main" id="{9F8AFC11-BA11-42AD-8AD2-FC8C76657A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36163694"/>
              </p:ext>
            </p:extLst>
          </p:nvPr>
        </p:nvGraphicFramePr>
        <p:xfrm>
          <a:off x="1848119" y="1837038"/>
          <a:ext cx="5473163" cy="4318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7739">
                  <a:extLst>
                    <a:ext uri="{9D8B030D-6E8A-4147-A177-3AD203B41FA5}">
                      <a16:colId xmlns="" xmlns:a16="http://schemas.microsoft.com/office/drawing/2014/main" val="874761572"/>
                    </a:ext>
                  </a:extLst>
                </a:gridCol>
                <a:gridCol w="1125026">
                  <a:extLst>
                    <a:ext uri="{9D8B030D-6E8A-4147-A177-3AD203B41FA5}">
                      <a16:colId xmlns="" xmlns:a16="http://schemas.microsoft.com/office/drawing/2014/main" val="3831865411"/>
                    </a:ext>
                  </a:extLst>
                </a:gridCol>
                <a:gridCol w="1170380">
                  <a:extLst>
                    <a:ext uri="{9D8B030D-6E8A-4147-A177-3AD203B41FA5}">
                      <a16:colId xmlns="" xmlns:a16="http://schemas.microsoft.com/office/drawing/2014/main" val="1308393833"/>
                    </a:ext>
                  </a:extLst>
                </a:gridCol>
                <a:gridCol w="1340018">
                  <a:extLst>
                    <a:ext uri="{9D8B030D-6E8A-4147-A177-3AD203B41FA5}">
                      <a16:colId xmlns="" xmlns:a16="http://schemas.microsoft.com/office/drawing/2014/main" val="815185521"/>
                    </a:ext>
                  </a:extLst>
                </a:gridCol>
              </a:tblGrid>
              <a:tr h="6052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Druh služby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Počet úvazků / </a:t>
                      </a:r>
                      <a:br>
                        <a:rPr lang="cs-CZ" sz="900">
                          <a:effectLst/>
                        </a:rPr>
                      </a:br>
                      <a:r>
                        <a:rPr lang="cs-CZ" sz="900">
                          <a:effectLst/>
                        </a:rPr>
                        <a:t>lůžek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Celkové náklady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Kofinancování města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extLst>
                  <a:ext uri="{0D108BD9-81ED-4DB2-BD59-A6C34878D82A}">
                    <a16:rowId xmlns="" xmlns:a16="http://schemas.microsoft.com/office/drawing/2014/main" val="224101410"/>
                  </a:ext>
                </a:extLst>
              </a:tr>
              <a:tr h="198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odlehčovací služby (terénní)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1,50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777 600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62 208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extLst>
                  <a:ext uri="{0D108BD9-81ED-4DB2-BD59-A6C34878D82A}">
                    <a16:rowId xmlns="" xmlns:a16="http://schemas.microsoft.com/office/drawing/2014/main" val="1762408791"/>
                  </a:ext>
                </a:extLst>
              </a:tr>
              <a:tr h="198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osobní asistence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20,00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11 808 000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944 640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extLst>
                  <a:ext uri="{0D108BD9-81ED-4DB2-BD59-A6C34878D82A}">
                    <a16:rowId xmlns="" xmlns:a16="http://schemas.microsoft.com/office/drawing/2014/main" val="3793021499"/>
                  </a:ext>
                </a:extLst>
              </a:tr>
              <a:tr h="198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pečovatelská služba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12,00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7 084 800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566 784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extLst>
                  <a:ext uri="{0D108BD9-81ED-4DB2-BD59-A6C34878D82A}">
                    <a16:rowId xmlns="" xmlns:a16="http://schemas.microsoft.com/office/drawing/2014/main" val="2547007805"/>
                  </a:ext>
                </a:extLst>
              </a:tr>
              <a:tr h="198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raná péče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3,00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2 419 200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483 840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extLst>
                  <a:ext uri="{0D108BD9-81ED-4DB2-BD59-A6C34878D82A}">
                    <a16:rowId xmlns="" xmlns:a16="http://schemas.microsoft.com/office/drawing/2014/main" val="167344665"/>
                  </a:ext>
                </a:extLst>
              </a:tr>
              <a:tr h="198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sociální rehabilitace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11,00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7 378 800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1 475 760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extLst>
                  <a:ext uri="{0D108BD9-81ED-4DB2-BD59-A6C34878D82A}">
                    <a16:rowId xmlns="" xmlns:a16="http://schemas.microsoft.com/office/drawing/2014/main" val="798692028"/>
                  </a:ext>
                </a:extLst>
              </a:tr>
              <a:tr h="198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denní stacionáře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4,00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2 433 600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194 688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extLst>
                  <a:ext uri="{0D108BD9-81ED-4DB2-BD59-A6C34878D82A}">
                    <a16:rowId xmlns="" xmlns:a16="http://schemas.microsoft.com/office/drawing/2014/main" val="2766869808"/>
                  </a:ext>
                </a:extLst>
              </a:tr>
              <a:tr h="3968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domovy pro osoby se zdravotním postižením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12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6 570 000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525 600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extLst>
                  <a:ext uri="{0D108BD9-81ED-4DB2-BD59-A6C34878D82A}">
                    <a16:rowId xmlns="" xmlns:a16="http://schemas.microsoft.com/office/drawing/2014/main" val="2529387846"/>
                  </a:ext>
                </a:extLst>
              </a:tr>
              <a:tr h="2716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domovy se zvláštním režimem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30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12 045 000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963 600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extLst>
                  <a:ext uri="{0D108BD9-81ED-4DB2-BD59-A6C34878D82A}">
                    <a16:rowId xmlns="" xmlns:a16="http://schemas.microsoft.com/office/drawing/2014/main" val="1284446817"/>
                  </a:ext>
                </a:extLst>
              </a:tr>
              <a:tr h="198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chráněné bydlení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19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11 862 500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949 000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extLst>
                  <a:ext uri="{0D108BD9-81ED-4DB2-BD59-A6C34878D82A}">
                    <a16:rowId xmlns="" xmlns:a16="http://schemas.microsoft.com/office/drawing/2014/main" val="4159563975"/>
                  </a:ext>
                </a:extLst>
              </a:tr>
              <a:tr h="273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odlehčovací služby (pobytové)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23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10 074 000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805 920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extLst>
                  <a:ext uri="{0D108BD9-81ED-4DB2-BD59-A6C34878D82A}">
                    <a16:rowId xmlns="" xmlns:a16="http://schemas.microsoft.com/office/drawing/2014/main" val="2654369763"/>
                  </a:ext>
                </a:extLst>
              </a:tr>
              <a:tr h="198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služby následné péče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1,50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1 193 400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238 680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extLst>
                  <a:ext uri="{0D108BD9-81ED-4DB2-BD59-A6C34878D82A}">
                    <a16:rowId xmlns="" xmlns:a16="http://schemas.microsoft.com/office/drawing/2014/main" val="459176957"/>
                  </a:ext>
                </a:extLst>
              </a:tr>
              <a:tr h="370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sociálně aktivizační služby pro rodiny s dětmi *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1,50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912 600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182 520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extLst>
                  <a:ext uri="{0D108BD9-81ED-4DB2-BD59-A6C34878D82A}">
                    <a16:rowId xmlns="" xmlns:a16="http://schemas.microsoft.com/office/drawing/2014/main" val="2457522030"/>
                  </a:ext>
                </a:extLst>
              </a:tr>
              <a:tr h="198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telefonická krizová pomoc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3,00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1 900 800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380 160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extLst>
                  <a:ext uri="{0D108BD9-81ED-4DB2-BD59-A6C34878D82A}">
                    <a16:rowId xmlns="" xmlns:a16="http://schemas.microsoft.com/office/drawing/2014/main" val="253515506"/>
                  </a:ext>
                </a:extLst>
              </a:tr>
              <a:tr h="208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tlumočnické služby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2,00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1 152 000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230 400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extLst>
                  <a:ext uri="{0D108BD9-81ED-4DB2-BD59-A6C34878D82A}">
                    <a16:rowId xmlns="" xmlns:a16="http://schemas.microsoft.com/office/drawing/2014/main" val="1345509174"/>
                  </a:ext>
                </a:extLst>
              </a:tr>
              <a:tr h="4068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CELKEM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59,5 úv. / </a:t>
                      </a:r>
                      <a:br>
                        <a:rPr lang="cs-CZ" sz="900">
                          <a:effectLst/>
                        </a:rPr>
                      </a:br>
                      <a:r>
                        <a:rPr lang="cs-CZ" sz="900">
                          <a:effectLst/>
                        </a:rPr>
                        <a:t>84 lůžek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77 612 300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8 003 800 Kč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31" marR="41231" marT="0" marB="0" anchor="ctr"/>
                </a:tc>
                <a:extLst>
                  <a:ext uri="{0D108BD9-81ED-4DB2-BD59-A6C34878D82A}">
                    <a16:rowId xmlns="" xmlns:a16="http://schemas.microsoft.com/office/drawing/2014/main" val="351418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5932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3B730AA-DBC8-47B4-B416-83FCFBA7B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1070919"/>
            <a:ext cx="7596000" cy="444843"/>
          </a:xfrm>
        </p:spPr>
        <p:txBody>
          <a:bodyPr/>
          <a:lstStyle/>
          <a:p>
            <a:r>
              <a:rPr lang="cs-CZ" altLang="cs-CZ" dirty="0"/>
              <a:t>Obsah 6. Komunitního plánu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5ED9118E-81B3-423F-9C1F-8B0953A4C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779373"/>
            <a:ext cx="7605529" cy="4376423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Úvodní slova, usnesení ZMB, zpracovatelský tým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Proces Komunitního plánování sociálních služeb sociálních služeb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Zdroje potřebné pro zpracování 6. Komunitního plánu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Sociodemografická analýza města Brna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Vymezení základních procesů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Analýza potřeb uživatelů i poskytovatelů sociálních služeb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Ekonomická analýza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Analýza Základní sítě sociálních služeb města Brna pro rok 2020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cs-CZ" sz="2000" dirty="0"/>
              <a:t>Cíle rozvoje sociálních služeb do roku 2022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Systémové priority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Obecná a přesahující témata související s poskytováním sociálních služeb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Jednotlivé cílové skupiny </a:t>
            </a:r>
            <a:r>
              <a:rPr lang="cs-CZ" altLang="cs-CZ" sz="2000" i="1" dirty="0"/>
              <a:t>(osm skupin)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63F81A1A-73A1-411D-B34B-A6EF75825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242523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4DF10F6-944C-437A-B36E-6B7B9A52D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475392"/>
          </a:xfrm>
        </p:spPr>
        <p:txBody>
          <a:bodyPr>
            <a:normAutofit fontScale="90000"/>
          </a:bodyPr>
          <a:lstStyle/>
          <a:p>
            <a:r>
              <a:rPr lang="cs-CZ" altLang="cs-CZ" sz="2200" dirty="0"/>
              <a:t>Varianty možného rozvoje sociálních služeb do roku 2022 </a:t>
            </a:r>
            <a:endParaRPr lang="cs-CZ" sz="22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6E19E406-ACE7-40EF-BA98-21ACF375D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782638" y="1536700"/>
          <a:ext cx="7604125" cy="149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25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VARIANTA   A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Celkové náklady 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na rozvoj:</a:t>
                      </a: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cs-CZ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240 </a:t>
                      </a: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mil. Kč 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(tzn. 120 mil. Kč v roce 2021 a 120 mil. Kč v roce 2022)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Kofinancování města 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dle pravidel:</a:t>
                      </a: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cs-CZ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34 </a:t>
                      </a: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mil. Kč 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(tzn. 17 mil. Kč v roce 2021 a 17 mil. Kč v roce 2022)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Zástupný symbol pro obsah 5"/>
          <p:cNvGraphicFramePr>
            <a:graphicFrameLocks/>
          </p:cNvGraphicFramePr>
          <p:nvPr/>
        </p:nvGraphicFramePr>
        <p:xfrm>
          <a:off x="795338" y="3124200"/>
          <a:ext cx="7604125" cy="149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25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VARIANTA   B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Celkové náklady 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na rozvoj: </a:t>
                      </a:r>
                      <a:endParaRPr lang="cs-CZ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115 </a:t>
                      </a: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mil. Kč 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(tzn. 57,5 mil. Kč v roce 2021 a 57,5 mil. Kč v roce 2022)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Kofinancování města 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dle pravidel:</a:t>
                      </a: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cs-CZ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14 </a:t>
                      </a: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mil. Kč 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(tzn. 7 mil. Kč v roce 2021 a 7 mil. Kč v roce 2022)</a:t>
                      </a: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Zástupný symbol pro obsah 5"/>
          <p:cNvGraphicFramePr>
            <a:graphicFrameLocks/>
          </p:cNvGraphicFramePr>
          <p:nvPr/>
        </p:nvGraphicFramePr>
        <p:xfrm>
          <a:off x="808038" y="4749800"/>
          <a:ext cx="7604125" cy="149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4125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VARIANTA   C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Celkové náklady 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na rozvoj:</a:t>
                      </a: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cs-CZ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78 </a:t>
                      </a: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mil. Kč 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(tzn. 39 mil. Kč v roce 2021 a 39 mil. Kč v roce 2022)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Kofinancování města 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dle pravidel:</a:t>
                      </a: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cs-CZ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latin typeface="Calibri"/>
                          <a:ea typeface="Calibri"/>
                          <a:cs typeface="Times New Roman"/>
                        </a:rPr>
                        <a:t>8 </a:t>
                      </a: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mil. Kč 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(tzn. 4 mil. Kč v roce 2021 a 4 mil. Kč v roce 2022)</a:t>
                      </a: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172261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7F336EF-BA69-4962-9EB9-015E1BE27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879046"/>
          </a:xfrm>
        </p:spPr>
        <p:txBody>
          <a:bodyPr/>
          <a:lstStyle/>
          <a:p>
            <a:r>
              <a:rPr lang="cs-CZ" altLang="cs-CZ" sz="2800" dirty="0"/>
              <a:t>Varianty možného rozvoje sociálních služeb do roku 2022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C3F5710C-AF92-48AA-94C2-C8CD98D3A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2001794"/>
            <a:ext cx="7605529" cy="415400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altLang="cs-CZ" b="1" dirty="0"/>
              <a:t>Uvedené varianty představují kvalifikované odhady a modelace, které budou ovlivněny:</a:t>
            </a:r>
          </a:p>
          <a:p>
            <a:endParaRPr lang="cs-CZ" altLang="cs-CZ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altLang="cs-CZ" dirty="0"/>
              <a:t>Novými pravidly financování služeb JMK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altLang="cs-CZ" dirty="0"/>
              <a:t>Novými pravidly síťování služeb JMK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altLang="cs-CZ" dirty="0"/>
              <a:t>Novým SPRSS JMK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altLang="cs-CZ" dirty="0"/>
              <a:t>Novelou zákona o sociálních službách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altLang="cs-CZ" dirty="0"/>
              <a:t>Novým programovým obdobím EU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altLang="cs-CZ" dirty="0"/>
              <a:t>Případně dalšími faktory (např. ekonomická recese, případné další legislativní změny apod.)</a:t>
            </a:r>
          </a:p>
          <a:p>
            <a:endParaRPr lang="cs-CZ" altLang="cs-CZ" dirty="0"/>
          </a:p>
          <a:p>
            <a:pPr algn="just"/>
            <a:r>
              <a:rPr lang="cs-CZ" altLang="cs-CZ" b="1" dirty="0"/>
              <a:t>Žádnou z variant nelze předpokládat v „čisté“ podobě, vždy se bude jednat o kompromis v rámci procesu plánování na krajské úrovni a kombinaci toho, jaký objem kapacit se podaří zařadit do krajské sítě a jaké kapacity bude případně plně financovat město Brno.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BF1DB2F6-A9F7-4E64-B654-6E93B5AED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51759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7F1C746-7296-46FA-80E0-6917C5073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1089797"/>
            <a:ext cx="7596000" cy="516581"/>
          </a:xfrm>
        </p:spPr>
        <p:txBody>
          <a:bodyPr/>
          <a:lstStyle/>
          <a:p>
            <a:r>
              <a:rPr lang="pl-PL" altLang="cs-CZ" sz="2800" dirty="0"/>
              <a:t>Cíle rozvoje sociálních služeb do roku 2022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DC17787-9466-4F1E-B060-BA3F5218B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2059458"/>
            <a:ext cx="7752484" cy="4096337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altLang="cs-CZ" sz="2000" b="1" dirty="0"/>
              <a:t>Požadavek na navýšení celkové částky na provoz sociálních služeb z rozpočtu města Brna ve výši 30 mil. Kč pro rok 2021 a 30 mil. Kč pro rok 2022.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altLang="cs-CZ" sz="2000" dirty="0"/>
              <a:t>V případě výše uvedeného navýšení celkové částky z rozpočtu města Brna na provoz sociálních služeb </a:t>
            </a:r>
            <a:r>
              <a:rPr lang="cs-CZ" altLang="cs-CZ" sz="2000" b="1" dirty="0"/>
              <a:t>by se mohlo dosáhnout rozvoje služeb</a:t>
            </a:r>
            <a:r>
              <a:rPr lang="cs-CZ" altLang="cs-CZ" sz="2000" dirty="0"/>
              <a:t> zhruba v rozmezí </a:t>
            </a:r>
            <a:r>
              <a:rPr lang="cs-CZ" altLang="cs-CZ" sz="2000" b="1" dirty="0"/>
              <a:t>mezi uvedenými variantami </a:t>
            </a:r>
            <a:r>
              <a:rPr lang="cs-CZ" altLang="cs-CZ" sz="2000" b="1" dirty="0" smtClean="0"/>
              <a:t/>
            </a:r>
            <a:br>
              <a:rPr lang="cs-CZ" altLang="cs-CZ" sz="2000" b="1" dirty="0" smtClean="0"/>
            </a:br>
            <a:r>
              <a:rPr lang="cs-CZ" altLang="cs-CZ" sz="2000" b="1" dirty="0" smtClean="0"/>
              <a:t>B </a:t>
            </a:r>
            <a:r>
              <a:rPr lang="cs-CZ" altLang="cs-CZ" sz="2000" b="1" dirty="0"/>
              <a:t>a C.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altLang="cs-CZ" sz="2000" dirty="0"/>
              <a:t>To </a:t>
            </a:r>
            <a:r>
              <a:rPr lang="cs-CZ" altLang="cs-CZ" sz="2000" b="1" dirty="0"/>
              <a:t>za předpokladu </a:t>
            </a:r>
            <a:r>
              <a:rPr lang="cs-CZ" altLang="cs-CZ" sz="2000" dirty="0"/>
              <a:t>určitého </a:t>
            </a:r>
            <a:r>
              <a:rPr lang="cs-CZ" altLang="cs-CZ" sz="2000" b="1" dirty="0"/>
              <a:t>navýšení kapacit v krajské síti</a:t>
            </a:r>
            <a:r>
              <a:rPr lang="cs-CZ" altLang="cs-CZ" sz="2000" dirty="0"/>
              <a:t>, </a:t>
            </a:r>
            <a:r>
              <a:rPr lang="cs-CZ" altLang="cs-CZ" sz="2000" b="1" dirty="0"/>
              <a:t>financování</a:t>
            </a:r>
            <a:r>
              <a:rPr lang="cs-CZ" altLang="cs-CZ" sz="2000" dirty="0"/>
              <a:t> některých kapacit </a:t>
            </a:r>
            <a:r>
              <a:rPr lang="cs-CZ" altLang="cs-CZ" sz="2000" b="1" dirty="0"/>
              <a:t>z ESIF </a:t>
            </a:r>
            <a:r>
              <a:rPr lang="cs-CZ" altLang="cs-CZ" sz="2000" dirty="0"/>
              <a:t>a případné </a:t>
            </a:r>
            <a:r>
              <a:rPr lang="cs-CZ" altLang="cs-CZ" sz="2000" b="1" dirty="0" smtClean="0"/>
              <a:t>redukci </a:t>
            </a:r>
            <a:r>
              <a:rPr lang="cs-CZ" altLang="cs-CZ" sz="2000" dirty="0" smtClean="0"/>
              <a:t>některých</a:t>
            </a:r>
            <a:r>
              <a:rPr lang="cs-CZ" altLang="cs-CZ" sz="2000" b="1" dirty="0" smtClean="0"/>
              <a:t> </a:t>
            </a:r>
            <a:r>
              <a:rPr lang="cs-CZ" altLang="cs-CZ" sz="2000" b="1" dirty="0"/>
              <a:t>kapacit </a:t>
            </a:r>
            <a:r>
              <a:rPr lang="cs-CZ" altLang="cs-CZ" sz="2000" dirty="0"/>
              <a:t>v rámci </a:t>
            </a:r>
            <a:r>
              <a:rPr lang="cs-CZ" altLang="cs-CZ" sz="2000" b="1" dirty="0"/>
              <a:t>stávající </a:t>
            </a:r>
            <a:r>
              <a:rPr lang="cs-CZ" altLang="cs-CZ" sz="2000" b="1" dirty="0" smtClean="0"/>
              <a:t>sítě </a:t>
            </a:r>
            <a:r>
              <a:rPr lang="cs-CZ" altLang="cs-CZ" sz="2000" dirty="0" smtClean="0"/>
              <a:t>(včetně případné </a:t>
            </a:r>
            <a:r>
              <a:rPr lang="cs-CZ" altLang="cs-CZ" sz="2000" b="1" dirty="0" smtClean="0"/>
              <a:t>redefinice</a:t>
            </a:r>
            <a:r>
              <a:rPr lang="cs-CZ" altLang="cs-CZ" sz="2000" dirty="0" smtClean="0"/>
              <a:t> </a:t>
            </a:r>
            <a:r>
              <a:rPr lang="cs-CZ" altLang="cs-CZ" sz="2000" b="1" dirty="0" smtClean="0"/>
              <a:t>či slučování </a:t>
            </a:r>
            <a:r>
              <a:rPr lang="cs-CZ" altLang="cs-CZ" sz="2000" dirty="0" smtClean="0"/>
              <a:t>některých </a:t>
            </a:r>
            <a:r>
              <a:rPr lang="cs-CZ" altLang="cs-CZ" sz="2000" b="1" dirty="0" smtClean="0"/>
              <a:t>stávajících</a:t>
            </a:r>
            <a:r>
              <a:rPr lang="cs-CZ" altLang="cs-CZ" sz="2000" dirty="0" smtClean="0"/>
              <a:t> </a:t>
            </a:r>
            <a:r>
              <a:rPr lang="cs-CZ" altLang="cs-CZ" sz="2000" b="1" dirty="0" smtClean="0"/>
              <a:t>služeb</a:t>
            </a:r>
            <a:r>
              <a:rPr lang="cs-CZ" altLang="cs-CZ" sz="2000" dirty="0" smtClean="0"/>
              <a:t>).</a:t>
            </a:r>
            <a:endParaRPr lang="cs-CZ" altLang="cs-CZ" sz="20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1D24FF6A-D352-4EBD-8623-3F57B89B3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032087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B9807F2-1E6F-4962-9D53-AB57D5030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549532"/>
          </a:xfrm>
        </p:spPr>
        <p:txBody>
          <a:bodyPr/>
          <a:lstStyle/>
          <a:p>
            <a:r>
              <a:rPr lang="cs-CZ" altLang="cs-CZ" sz="2800" dirty="0"/>
              <a:t>Systémové priority 6. KP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E3B2A643-C376-427E-A4E2-4F1042098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771135"/>
            <a:ext cx="7605529" cy="4384661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defRPr/>
            </a:pPr>
            <a:r>
              <a:rPr lang="cs-CZ" sz="2300" b="1" dirty="0"/>
              <a:t>A  </a:t>
            </a:r>
            <a:r>
              <a:rPr lang="cs-CZ" sz="2300" b="1" u="sng" dirty="0"/>
              <a:t>Rozvoj procesu plánování sociálních služeb v městě Brně </a:t>
            </a:r>
          </a:p>
          <a:p>
            <a:pPr marL="342900" indent="-342900">
              <a:defRPr/>
            </a:pPr>
            <a:endParaRPr lang="cs-CZ" sz="1800" b="1" dirty="0"/>
          </a:p>
          <a:p>
            <a:pPr marL="342900" indent="-342900">
              <a:defRPr/>
            </a:pPr>
            <a:r>
              <a:rPr lang="cs-CZ" sz="1800" dirty="0"/>
              <a:t>A.1 Zaměření procesu plánování na potřeby a na řešení nepříznivých   sociálních situací skrze služby, nikoliv cílové skupiny</a:t>
            </a:r>
          </a:p>
          <a:p>
            <a:pPr marL="342900" indent="-342900">
              <a:defRPr/>
            </a:pPr>
            <a:endParaRPr lang="cs-CZ" sz="1800" dirty="0"/>
          </a:p>
          <a:p>
            <a:pPr marL="342900" indent="-342900">
              <a:defRPr/>
            </a:pPr>
            <a:r>
              <a:rPr lang="cs-CZ" sz="1800" dirty="0"/>
              <a:t>A.2 Zajištění činnosti koordinační skupiny a organizace pravidelných setkání s aktéry procesu plánování (poskytovatelé, uživatelé, pečující, zadavatelé, odborníci atd.) 	</a:t>
            </a:r>
          </a:p>
          <a:p>
            <a:pPr marL="342900" indent="-342900">
              <a:defRPr/>
            </a:pPr>
            <a:endParaRPr lang="cs-CZ" sz="1800" dirty="0"/>
          </a:p>
          <a:p>
            <a:pPr marL="342900" indent="-342900">
              <a:defRPr/>
            </a:pPr>
            <a:r>
              <a:rPr lang="cs-CZ" sz="1800" dirty="0"/>
              <a:t>A.3 Metodická hodnocení sociálních služeb – vytvoření pravidel hodnocení pro optimalizaci sítě 	</a:t>
            </a:r>
          </a:p>
          <a:p>
            <a:pPr marL="342900" indent="-342900">
              <a:defRPr/>
            </a:pPr>
            <a:endParaRPr lang="cs-CZ" sz="1800" dirty="0"/>
          </a:p>
          <a:p>
            <a:pPr marL="342900" indent="-342900">
              <a:defRPr/>
            </a:pPr>
            <a:r>
              <a:rPr lang="cs-CZ" sz="1800" dirty="0"/>
              <a:t>A.4 Optimalizace sítě sociálních služeb vedoucí k jejímu udržitelnému financování a k umožnění žádoucího rozvoje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C15D2341-BD39-4F22-BD0E-D3EA3867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758287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8754625-C18D-4B86-A98F-67CE6D152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417727"/>
          </a:xfrm>
        </p:spPr>
        <p:txBody>
          <a:bodyPr>
            <a:noAutofit/>
          </a:bodyPr>
          <a:lstStyle/>
          <a:p>
            <a:r>
              <a:rPr lang="cs-CZ" altLang="cs-CZ" sz="2800" dirty="0"/>
              <a:t>Systémové priority 6. KP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10B0EB0-7B46-4B06-AEE4-1B5AE5239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837038"/>
            <a:ext cx="7605529" cy="4318758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cs-CZ" altLang="cs-CZ" sz="2100" b="1" dirty="0"/>
              <a:t>B  </a:t>
            </a:r>
            <a:r>
              <a:rPr lang="cs-CZ" altLang="cs-CZ" sz="2100" b="1" u="sng" dirty="0"/>
              <a:t>Spolupráce s Jihomoravským krajem v rámci procesu plánování sociálních služeb </a:t>
            </a:r>
          </a:p>
          <a:p>
            <a:endParaRPr lang="cs-CZ" altLang="cs-CZ" sz="1800" dirty="0"/>
          </a:p>
          <a:p>
            <a:pPr marL="342900" indent="-342900">
              <a:lnSpc>
                <a:spcPct val="90000"/>
              </a:lnSpc>
              <a:defRPr/>
            </a:pPr>
            <a:r>
              <a:rPr lang="cs-CZ" altLang="cs-CZ" sz="1700" dirty="0"/>
              <a:t>B.1 Úzká spolupráce města Brna a Jihomoravského kraje v oblasti plánování a financování sociálních služeb – zajištění potřebných procesů a vzájemné provázanosti 	</a:t>
            </a:r>
          </a:p>
          <a:p>
            <a:pPr marL="342900" indent="-342900">
              <a:lnSpc>
                <a:spcPct val="90000"/>
              </a:lnSpc>
              <a:defRPr/>
            </a:pPr>
            <a:endParaRPr lang="cs-CZ" altLang="cs-CZ" sz="1700" dirty="0"/>
          </a:p>
          <a:p>
            <a:pPr marL="342900" indent="-342900">
              <a:lnSpc>
                <a:spcPct val="90000"/>
              </a:lnSpc>
              <a:defRPr/>
            </a:pPr>
            <a:r>
              <a:rPr lang="cs-CZ" altLang="cs-CZ" sz="1700" dirty="0"/>
              <a:t>B.2 Poskytování zpětné vazby a předkládání návrhů ke zefektivnění procesů plánování a financování sociálních služeb</a:t>
            </a:r>
            <a:endParaRPr lang="cs-CZ" sz="17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4BD31D6D-123C-4C55-8593-CEE3194B4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93444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0E437D8-AAD3-47D9-BC0A-22DF59E0D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409489"/>
          </a:xfrm>
        </p:spPr>
        <p:txBody>
          <a:bodyPr/>
          <a:lstStyle/>
          <a:p>
            <a:r>
              <a:rPr lang="cs-CZ" altLang="cs-CZ" sz="2400" dirty="0"/>
              <a:t>Systémové priority 6. KP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EBB46F73-3DE6-42E4-BE07-87C725BEE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606378"/>
            <a:ext cx="7605529" cy="4549418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lnSpc>
                <a:spcPct val="110000"/>
              </a:lnSpc>
              <a:defRPr/>
            </a:pPr>
            <a:r>
              <a:rPr lang="cs-CZ" altLang="cs-CZ" sz="2500" b="1" dirty="0"/>
              <a:t>C  </a:t>
            </a:r>
            <a:r>
              <a:rPr lang="cs-CZ" altLang="cs-CZ" sz="2500" b="1" u="sng" dirty="0"/>
              <a:t>Rozvoj sítě sociálních služeb města Brna a dalších potřebných projektů v sociální oblasti </a:t>
            </a:r>
          </a:p>
          <a:p>
            <a:pPr marL="342900" indent="-342900">
              <a:lnSpc>
                <a:spcPct val="110000"/>
              </a:lnSpc>
              <a:defRPr/>
            </a:pPr>
            <a:endParaRPr lang="cs-CZ" altLang="cs-CZ" sz="1700" dirty="0"/>
          </a:p>
          <a:p>
            <a:pPr marL="342900" indent="-342900">
              <a:lnSpc>
                <a:spcPct val="110000"/>
              </a:lnSpc>
              <a:defRPr/>
            </a:pPr>
            <a:r>
              <a:rPr lang="cs-CZ" altLang="cs-CZ" sz="1700" dirty="0"/>
              <a:t>C.1  Realizace inovativních a rozvojových projektů města </a:t>
            </a:r>
          </a:p>
          <a:p>
            <a:pPr marL="342900" indent="-342900">
              <a:lnSpc>
                <a:spcPct val="110000"/>
              </a:lnSpc>
              <a:defRPr/>
            </a:pPr>
            <a:endParaRPr lang="cs-CZ" altLang="cs-CZ" sz="1700" dirty="0"/>
          </a:p>
          <a:p>
            <a:pPr marL="342900" indent="-342900">
              <a:lnSpc>
                <a:spcPct val="110000"/>
              </a:lnSpc>
              <a:defRPr/>
            </a:pPr>
            <a:r>
              <a:rPr lang="cs-CZ" altLang="cs-CZ" sz="1700" dirty="0"/>
              <a:t>C.2  Zajištění potřeby „bydlení s podporou sociální služby“ pro seniory, zdravotně postižené a občany ohrožené ztrátou bydlení či bydlící v nestandardních podmínkách 	</a:t>
            </a:r>
          </a:p>
          <a:p>
            <a:pPr marL="342900" indent="-342900">
              <a:lnSpc>
                <a:spcPct val="110000"/>
              </a:lnSpc>
              <a:defRPr/>
            </a:pPr>
            <a:r>
              <a:rPr lang="cs-CZ" altLang="cs-CZ" sz="1700" dirty="0"/>
              <a:t>	</a:t>
            </a:r>
          </a:p>
          <a:p>
            <a:pPr marL="342900" indent="-342900">
              <a:lnSpc>
                <a:spcPct val="110000"/>
              </a:lnSpc>
              <a:defRPr/>
            </a:pPr>
            <a:r>
              <a:rPr lang="cs-CZ" altLang="cs-CZ" sz="1700" dirty="0"/>
              <a:t>C.3  Podpora rozšiřování kapacit prioritních služeb nad rámec sítě JMK </a:t>
            </a:r>
          </a:p>
          <a:p>
            <a:pPr marL="342900" indent="-342900">
              <a:lnSpc>
                <a:spcPct val="110000"/>
              </a:lnSpc>
              <a:defRPr/>
            </a:pPr>
            <a:endParaRPr lang="cs-CZ" altLang="cs-CZ" sz="1700" dirty="0"/>
          </a:p>
          <a:p>
            <a:pPr marL="342900" indent="-342900">
              <a:lnSpc>
                <a:spcPct val="110000"/>
              </a:lnSpc>
              <a:defRPr/>
            </a:pPr>
            <a:r>
              <a:rPr lang="cs-CZ" altLang="cs-CZ" sz="1700" dirty="0"/>
              <a:t>C.4  Sjednocení a zefektivnění sociálních služeb poskytovaných v rámci středisek pečovatelských služeb města Brna 	</a:t>
            </a:r>
          </a:p>
          <a:p>
            <a:pPr marL="342900" indent="-342900">
              <a:lnSpc>
                <a:spcPct val="110000"/>
              </a:lnSpc>
              <a:defRPr/>
            </a:pPr>
            <a:endParaRPr lang="cs-CZ" altLang="cs-CZ" sz="1700" dirty="0"/>
          </a:p>
          <a:p>
            <a:pPr marL="342900" indent="-342900">
              <a:lnSpc>
                <a:spcPct val="110000"/>
              </a:lnSpc>
              <a:defRPr/>
            </a:pPr>
            <a:r>
              <a:rPr lang="cs-CZ" altLang="cs-CZ" sz="1700" dirty="0"/>
              <a:t>C.5  Propojení a návaznost na proces plánování sociálních služeb v rámci uplatňování nástroje ITI a v rámci Koordinovaného přístupu k sociálně vyloučeným lokalitám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86878E00-5E9A-44DB-97C4-2D19063C8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424028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66E98F7-C86C-4FDB-8E77-78F308852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467154"/>
          </a:xfrm>
        </p:spPr>
        <p:txBody>
          <a:bodyPr/>
          <a:lstStyle/>
          <a:p>
            <a:r>
              <a:rPr lang="cs-CZ" altLang="cs-CZ" sz="2800" dirty="0"/>
              <a:t>Systémové priority 6. KP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2177807B-5C4E-4568-91A3-4EB618D14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696995"/>
            <a:ext cx="7605529" cy="4458801"/>
          </a:xfrm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defRPr/>
            </a:pPr>
            <a:r>
              <a:rPr lang="cs-CZ" altLang="cs-CZ" sz="2100" b="1" dirty="0"/>
              <a:t>D  </a:t>
            </a:r>
            <a:r>
              <a:rPr lang="cs-CZ" altLang="cs-CZ" sz="2100" b="1" u="sng" dirty="0"/>
              <a:t>Rozvoj služeb, které navazují nebo doplňují sociální služby</a:t>
            </a:r>
          </a:p>
          <a:p>
            <a:pPr marL="342900" indent="-342900">
              <a:lnSpc>
                <a:spcPct val="90000"/>
              </a:lnSpc>
              <a:defRPr/>
            </a:pPr>
            <a:endParaRPr lang="cs-CZ" altLang="cs-CZ" sz="1700" dirty="0"/>
          </a:p>
          <a:p>
            <a:pPr marL="342900" indent="-342900">
              <a:lnSpc>
                <a:spcPct val="90000"/>
              </a:lnSpc>
              <a:defRPr/>
            </a:pPr>
            <a:r>
              <a:rPr lang="cs-CZ" altLang="cs-CZ" sz="1700" dirty="0"/>
              <a:t>D.1 Finanční podpora aktivit navazujících a doplňujících sociální služby – navýšení dotačního programu II 	</a:t>
            </a:r>
          </a:p>
          <a:p>
            <a:pPr marL="342900" indent="-342900">
              <a:lnSpc>
                <a:spcPct val="90000"/>
              </a:lnSpc>
              <a:defRPr/>
            </a:pPr>
            <a:endParaRPr lang="cs-CZ" altLang="cs-CZ" sz="1700" dirty="0"/>
          </a:p>
          <a:p>
            <a:pPr marL="342900" indent="-342900">
              <a:lnSpc>
                <a:spcPct val="90000"/>
              </a:lnSpc>
              <a:defRPr/>
            </a:pPr>
            <a:r>
              <a:rPr lang="cs-CZ" altLang="cs-CZ" sz="1700" dirty="0"/>
              <a:t>D.2 Rozvoj dopravy pro klienty sociálních služeb a další potřebné občany města 	</a:t>
            </a:r>
          </a:p>
          <a:p>
            <a:pPr marL="342900" indent="-342900">
              <a:lnSpc>
                <a:spcPct val="90000"/>
              </a:lnSpc>
              <a:defRPr/>
            </a:pPr>
            <a:endParaRPr lang="cs-CZ" altLang="cs-CZ" sz="1700" dirty="0"/>
          </a:p>
          <a:p>
            <a:pPr marL="342900" indent="-342900">
              <a:lnSpc>
                <a:spcPct val="90000"/>
              </a:lnSpc>
              <a:defRPr/>
            </a:pPr>
            <a:r>
              <a:rPr lang="cs-CZ" altLang="cs-CZ" sz="1700" dirty="0"/>
              <a:t>D.3 Podpora dobrovolnictví v sociálních službách a v rámci navazujících a doplňujících aktivit 	</a:t>
            </a:r>
          </a:p>
          <a:p>
            <a:pPr marL="342900" indent="-342900">
              <a:lnSpc>
                <a:spcPct val="90000"/>
              </a:lnSpc>
              <a:defRPr/>
            </a:pPr>
            <a:endParaRPr lang="cs-CZ" altLang="cs-CZ" sz="1700" dirty="0"/>
          </a:p>
          <a:p>
            <a:pPr marL="342900" indent="-342900">
              <a:lnSpc>
                <a:spcPct val="90000"/>
              </a:lnSpc>
              <a:defRPr/>
            </a:pPr>
            <a:r>
              <a:rPr lang="cs-CZ" altLang="cs-CZ" sz="1700" dirty="0"/>
              <a:t>D.4 Zajištění hygienické a zdravotní péče pro osoby bez domova (především pak osoby s omezenou mobilitou)</a:t>
            </a:r>
            <a:endParaRPr lang="cs-CZ" sz="17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EE1F0645-36F4-44E0-A479-CFC3F2C9A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306082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3536B0C-8140-43B4-B011-3A537691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1095632"/>
            <a:ext cx="7596000" cy="856735"/>
          </a:xfrm>
        </p:spPr>
        <p:txBody>
          <a:bodyPr>
            <a:normAutofit/>
          </a:bodyPr>
          <a:lstStyle/>
          <a:p>
            <a:r>
              <a:rPr lang="cs-CZ" altLang="cs-CZ" sz="2800" dirty="0"/>
              <a:t>Obecná a přesahující témata související s poskytováním sociálních služeb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68B396B-B1C1-4BB6-BCA4-49983FB5D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2306595"/>
            <a:ext cx="7605529" cy="3849201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Stárnutí obyvatelstva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Ohrožení chodu a kvality některých sociálních služeb z důvodu jejich dlouhodobého podfinancování a aktuální situace na trhu práce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Novelizace zákona č. 108/2006 Sb., o sociálních službách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Potřeba propojování sociální a zdravotní oblasti, podpora pečujících osob a truchlících pozůstalých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A173B77B-52FE-4935-9CC4-BE4CB41F3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95148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22AB6F2-46DF-4B3D-B6A5-7EE0351C8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483630"/>
          </a:xfrm>
        </p:spPr>
        <p:txBody>
          <a:bodyPr/>
          <a:lstStyle/>
          <a:p>
            <a:r>
              <a:rPr lang="cs-CZ" altLang="cs-CZ" dirty="0"/>
              <a:t>Připomínkovací řízení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9667AEDC-2CC5-4B17-AA2A-07BC51753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820562"/>
            <a:ext cx="7605529" cy="4335234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Sběr připomínek: 1. srpna - 15. srpna 2019 	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altLang="cs-CZ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Celkem bylo zaevidováno 17 připomínek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Akceptováno 10 připomínek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Částečně akceptovány 2 připomínky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Zamítnuto 5 připomínek.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altLang="cs-CZ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Vypořádání bylo zveřejněno na webových stránkách města Brna www.brno.cz a na webových stránkách www.socialnipece.brno.cz.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F17CF08F-6FD9-44C4-8DD4-91EE2775F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327420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AB0A295-B72D-421D-9B4E-14DD81B14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90943"/>
            <a:ext cx="7596000" cy="533057"/>
          </a:xfrm>
        </p:spPr>
        <p:txBody>
          <a:bodyPr>
            <a:normAutofit fontScale="90000"/>
          </a:bodyPr>
          <a:lstStyle/>
          <a:p>
            <a:r>
              <a:rPr lang="cs-CZ" altLang="cs-CZ" sz="2500" dirty="0"/>
              <a:t>Projednávání návrhu 6. KP v orgánech města Brna</a:t>
            </a:r>
            <a:endParaRPr lang="cs-CZ" sz="25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96C63C2-02BA-4827-B906-CA7431359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861751"/>
            <a:ext cx="7605529" cy="4294045"/>
          </a:xfrm>
        </p:spPr>
        <p:txBody>
          <a:bodyPr>
            <a:normAutofit/>
          </a:bodyPr>
          <a:lstStyle/>
          <a:p>
            <a:pPr algn="ctr"/>
            <a:endParaRPr lang="cs-CZ" altLang="cs-CZ" sz="2000" dirty="0"/>
          </a:p>
          <a:p>
            <a:pPr algn="ctr"/>
            <a:r>
              <a:rPr lang="cs-CZ" altLang="cs-CZ" sz="2000" b="1" dirty="0"/>
              <a:t>Komise sociální RMB </a:t>
            </a:r>
          </a:p>
          <a:p>
            <a:pPr algn="ctr"/>
            <a:r>
              <a:rPr lang="cs-CZ" altLang="cs-CZ" sz="2000" dirty="0"/>
              <a:t>17. října 2019 </a:t>
            </a:r>
          </a:p>
          <a:p>
            <a:pPr algn="ctr"/>
            <a:endParaRPr lang="cs-CZ" altLang="cs-CZ" sz="2000" dirty="0"/>
          </a:p>
          <a:p>
            <a:pPr algn="ctr"/>
            <a:r>
              <a:rPr lang="cs-CZ" altLang="cs-CZ" sz="2000" b="1" dirty="0"/>
              <a:t>Rada města Brna </a:t>
            </a:r>
          </a:p>
          <a:p>
            <a:pPr algn="ctr"/>
            <a:r>
              <a:rPr lang="cs-CZ" altLang="cs-CZ" sz="2000" dirty="0"/>
              <a:t>30. října 2019 </a:t>
            </a:r>
          </a:p>
          <a:p>
            <a:pPr algn="ctr"/>
            <a:endParaRPr lang="cs-CZ" altLang="cs-CZ" sz="2000" dirty="0"/>
          </a:p>
          <a:p>
            <a:pPr algn="ctr"/>
            <a:r>
              <a:rPr lang="cs-CZ" altLang="cs-CZ" sz="2000" b="1" dirty="0"/>
              <a:t>Zastupitelstvo města Brna </a:t>
            </a:r>
          </a:p>
          <a:p>
            <a:pPr algn="ctr"/>
            <a:r>
              <a:rPr lang="cs-CZ" altLang="cs-CZ" sz="2000" dirty="0"/>
              <a:t>5. listopadu 2019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99D5A6A3-0D66-4714-9CDA-8E08957C6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74031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1BB9796-282D-4F20-B23C-6B80553E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1032133"/>
            <a:ext cx="7596000" cy="401251"/>
          </a:xfrm>
        </p:spPr>
        <p:txBody>
          <a:bodyPr/>
          <a:lstStyle/>
          <a:p>
            <a:r>
              <a:rPr lang="cs-CZ" altLang="cs-CZ" dirty="0"/>
              <a:t>Přílohy 6. KP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477B6D9-31A0-47FF-B420-1DE66EDAF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993556"/>
            <a:ext cx="7605529" cy="416223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Příloha č. 1 Přehled priorit a opatření 6. KPSS města Brna pro období 2020–2022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Příloha č. 2 Základní síť sociálních služeb města Brna pro rok 2020 a rozvoj do roku 2022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Příloha č. 3 Přehled požadavků na rozvoj úvazků a lůžek včetně nákladovosti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Příloha č. 4 Ekonomická tabulka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Příloha č. 5 Rozpracované priority a opatření včetně přesahových témat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67AECD48-8BB4-465A-9034-9C1E7FFB6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902905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>
            <a:extLst>
              <a:ext uri="{FF2B5EF4-FFF2-40B4-BE49-F238E27FC236}">
                <a16:creationId xmlns="" xmlns:a16="http://schemas.microsoft.com/office/drawing/2014/main" id="{D0E16E72-B49A-4BB1-A087-850C3855F3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77415" y="902013"/>
            <a:ext cx="4393969" cy="5361949"/>
          </a:xfrm>
          <a:prstGeom prst="rect">
            <a:avLst/>
          </a:prstGeom>
        </p:spPr>
      </p:pic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14DBB9A8-8053-43AF-93DC-2B5D1CDCD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016438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>
            <a:extLst>
              <a:ext uri="{FF2B5EF4-FFF2-40B4-BE49-F238E27FC236}">
                <a16:creationId xmlns="" xmlns:a16="http://schemas.microsoft.com/office/drawing/2014/main" id="{0D76B6D3-C40F-479A-940B-E1E9BDE476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4672" y="1458097"/>
            <a:ext cx="8423250" cy="3981646"/>
          </a:xfrm>
          <a:prstGeom prst="rect">
            <a:avLst/>
          </a:prstGeom>
        </p:spPr>
      </p:pic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13645A55-70D1-4E83-9A25-57EEFCAEA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  <p:sp>
        <p:nvSpPr>
          <p:cNvPr id="7" name="Obdélník 6">
            <a:hlinkClick r:id="rId3"/>
            <a:extLst>
              <a:ext uri="{FF2B5EF4-FFF2-40B4-BE49-F238E27FC236}">
                <a16:creationId xmlns="" xmlns:a16="http://schemas.microsoft.com/office/drawing/2014/main" id="{0C197DF6-5D42-4C12-9CC5-DD4E30CF4C4A}"/>
              </a:ext>
            </a:extLst>
          </p:cNvPr>
          <p:cNvSpPr/>
          <p:nvPr/>
        </p:nvSpPr>
        <p:spPr>
          <a:xfrm>
            <a:off x="3166892" y="5683217"/>
            <a:ext cx="2678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dirty="0">
                <a:solidFill>
                  <a:srgbClr val="0070C0"/>
                </a:solidFill>
                <a:hlinkClick r:id="rId3"/>
              </a:rPr>
              <a:t>www.socialnipece.brno.cz 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15708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53A378E2-AD59-478A-83BC-4F3BB4B75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2150076"/>
            <a:ext cx="7605529" cy="2339546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altLang="cs-CZ" sz="3200" b="1" dirty="0">
                <a:solidFill>
                  <a:srgbClr val="FF0000"/>
                </a:solidFill>
              </a:rPr>
              <a:t>DĚKUJEME VŠEM, KTEŘÍ SE NA PROCESU TVORBY 6. KOMUNITNÍHO PLÁNU SOCIÁLNÍCH SLUŽEB MĚSTA BRNA PRO OBDOBÍ 2020 – 2022 PODÍLELI.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1522F7BA-09FA-4B94-8894-BD418CF51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833667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9197CFF-17AE-40AC-989B-4EEDCEC9FE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1CAC7265-B0BD-495E-AE53-AC24B6FDF3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Radim Janík</a:t>
            </a:r>
          </a:p>
        </p:txBody>
      </p:sp>
      <p:sp>
        <p:nvSpPr>
          <p:cNvPr id="13" name="Zástupný symbol pro zápatí 12">
            <a:extLst>
              <a:ext uri="{FF2B5EF4-FFF2-40B4-BE49-F238E27FC236}">
                <a16:creationId xmlns="" xmlns:a16="http://schemas.microsoft.com/office/drawing/2014/main" id="{CE380B6D-4681-467A-8CF6-8C1669071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mtClean="0"/>
              <a:t>Radim Janík, Odbor sociální péče MMB</a:t>
            </a:r>
            <a:endParaRPr lang="cs-CZ" dirty="0"/>
          </a:p>
        </p:txBody>
      </p:sp>
      <p:pic>
        <p:nvPicPr>
          <p:cNvPr id="15" name="Obrázek 14">
            <a:hlinkClick r:id="rId2"/>
            <a:extLst>
              <a:ext uri="{FF2B5EF4-FFF2-40B4-BE49-F238E27FC236}">
                <a16:creationId xmlns="" xmlns:a16="http://schemas.microsoft.com/office/drawing/2014/main" id="{A69F771E-7D1E-4D47-82C6-AFEB67EAE91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2153" y="5894763"/>
            <a:ext cx="75625" cy="162709"/>
          </a:xfrm>
          <a:prstGeom prst="rect">
            <a:avLst/>
          </a:prstGeom>
        </p:spPr>
      </p:pic>
      <p:pic>
        <p:nvPicPr>
          <p:cNvPr id="17" name="Obrázek 16">
            <a:hlinkClick r:id="rId2"/>
            <a:extLst>
              <a:ext uri="{FF2B5EF4-FFF2-40B4-BE49-F238E27FC236}">
                <a16:creationId xmlns="" xmlns:a16="http://schemas.microsoft.com/office/drawing/2014/main" id="{2B1EFFB5-AE72-44B3-BC20-3C23DB9B048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3024" y="5881013"/>
            <a:ext cx="190209" cy="190209"/>
          </a:xfrm>
          <a:prstGeom prst="rect">
            <a:avLst/>
          </a:prstGeom>
        </p:spPr>
      </p:pic>
      <p:pic>
        <p:nvPicPr>
          <p:cNvPr id="19" name="Obrázek 18" descr="Obsah obrázku sekera&#10;&#10;Popis vygenerován s vysokou mírou spolehlivosti">
            <a:hlinkClick r:id="rId2"/>
            <a:extLst>
              <a:ext uri="{FF2B5EF4-FFF2-40B4-BE49-F238E27FC236}">
                <a16:creationId xmlns="" xmlns:a16="http://schemas.microsoft.com/office/drawing/2014/main" id="{B1893B66-5B6B-4D69-8610-7A887126E010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2914" y="5897054"/>
            <a:ext cx="192501" cy="158126"/>
          </a:xfrm>
          <a:prstGeom prst="rect">
            <a:avLst/>
          </a:prstGeom>
        </p:spPr>
      </p:pic>
      <p:pic>
        <p:nvPicPr>
          <p:cNvPr id="21" name="Obrázek 20">
            <a:hlinkClick r:id="rId2"/>
            <a:extLst>
              <a:ext uri="{FF2B5EF4-FFF2-40B4-BE49-F238E27FC236}">
                <a16:creationId xmlns="" xmlns:a16="http://schemas.microsoft.com/office/drawing/2014/main" id="{E029B4BB-9E25-4591-AB43-FEFE124A0DBF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885" y="5885596"/>
            <a:ext cx="256668" cy="1810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13384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FB9C56C-A952-4A4A-99D8-4B8C06A6E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425965"/>
          </a:xfrm>
        </p:spPr>
        <p:txBody>
          <a:bodyPr/>
          <a:lstStyle/>
          <a:p>
            <a:r>
              <a:rPr lang="cs-CZ" altLang="cs-CZ" dirty="0"/>
              <a:t>Základní procesy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4AACCD4-71C1-460D-AA97-47C874789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606378"/>
            <a:ext cx="7605529" cy="4549418"/>
          </a:xfrm>
        </p:spPr>
        <p:txBody>
          <a:bodyPr>
            <a:normAutofit fontScale="85000" lnSpcReduction="20000"/>
          </a:bodyPr>
          <a:lstStyle/>
          <a:p>
            <a:r>
              <a:rPr lang="cs-CZ" altLang="cs-CZ" b="1" dirty="0"/>
              <a:t>I. Základní síť sociálních služeb </a:t>
            </a:r>
          </a:p>
          <a:p>
            <a:endParaRPr lang="cs-CZ" altLang="cs-CZ" dirty="0"/>
          </a:p>
          <a:p>
            <a:r>
              <a:rPr lang="cs-CZ" altLang="cs-CZ" b="1" dirty="0"/>
              <a:t>II. Dočasná síť sociálních služeb </a:t>
            </a:r>
          </a:p>
          <a:p>
            <a:endParaRPr lang="cs-CZ" altLang="cs-CZ" dirty="0"/>
          </a:p>
          <a:p>
            <a:r>
              <a:rPr lang="cs-CZ" altLang="cs-CZ" b="1" dirty="0"/>
              <a:t>III. Individuální projekty Jihomoravského kraje </a:t>
            </a:r>
            <a:r>
              <a:rPr lang="cs-CZ" altLang="cs-CZ" dirty="0"/>
              <a:t> </a:t>
            </a:r>
          </a:p>
          <a:p>
            <a:endParaRPr lang="cs-CZ" altLang="cs-CZ" dirty="0"/>
          </a:p>
          <a:p>
            <a:r>
              <a:rPr lang="cs-CZ" altLang="cs-CZ" b="1" dirty="0"/>
              <a:t>IV. Síť sociálních služeb s nadregionální či celostátní působností</a:t>
            </a:r>
          </a:p>
          <a:p>
            <a:endParaRPr lang="cs-CZ" altLang="cs-CZ" dirty="0"/>
          </a:p>
          <a:p>
            <a:r>
              <a:rPr lang="cs-CZ" altLang="cs-CZ" b="1" dirty="0"/>
              <a:t>V. Projekty (služby), které vhodným způsobem navazují na sociální služby nebo je doplňují </a:t>
            </a:r>
          </a:p>
          <a:p>
            <a:endParaRPr lang="cs-CZ" altLang="cs-CZ" dirty="0"/>
          </a:p>
          <a:p>
            <a:r>
              <a:rPr lang="cs-CZ" altLang="cs-CZ" b="1" dirty="0"/>
              <a:t>VI. Integrovaná strategie rozvoje Brněnské metropolitní oblasti pro uplatnění nástroje ITI </a:t>
            </a:r>
          </a:p>
          <a:p>
            <a:endParaRPr lang="cs-CZ" altLang="cs-CZ" dirty="0"/>
          </a:p>
          <a:p>
            <a:r>
              <a:rPr lang="cs-CZ" altLang="cs-CZ" b="1" dirty="0"/>
              <a:t>VII. Koordinovaný přístup k sociálně vyloučeným lokalitám (KPSVL)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4683C3DB-6D3C-497E-940B-0F7FEE68B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39519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D35E553-B4D6-4108-8400-FFE46527E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417727"/>
          </a:xfrm>
        </p:spPr>
        <p:txBody>
          <a:bodyPr/>
          <a:lstStyle/>
          <a:p>
            <a:r>
              <a:rPr lang="cs-CZ" altLang="cs-CZ" dirty="0"/>
              <a:t>Ekonomická analýza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793AB475-4611-42EA-9722-09568B7B2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738184"/>
            <a:ext cx="7605529" cy="4417612"/>
          </a:xfrm>
        </p:spPr>
        <p:txBody>
          <a:bodyPr>
            <a:normAutofit lnSpcReduction="10000"/>
          </a:bodyPr>
          <a:lstStyle/>
          <a:p>
            <a:r>
              <a:rPr lang="cs-CZ" altLang="cs-CZ" sz="2000" b="1" dirty="0"/>
              <a:t>Z rozpočtu města Brna </a:t>
            </a:r>
            <a:r>
              <a:rPr lang="cs-CZ" altLang="cs-CZ" sz="2000" dirty="0"/>
              <a:t>bylo </a:t>
            </a:r>
            <a:r>
              <a:rPr lang="cs-CZ" altLang="cs-CZ" sz="2000" b="1" dirty="0"/>
              <a:t>v roce 2018 </a:t>
            </a:r>
            <a:r>
              <a:rPr lang="cs-CZ" altLang="cs-CZ" sz="2000" dirty="0"/>
              <a:t>na služby sociální péče (provozní výdaje) poskytnuto </a:t>
            </a:r>
            <a:r>
              <a:rPr lang="cs-CZ" altLang="cs-CZ" sz="2000" b="1" dirty="0"/>
              <a:t>celkem 569 mil. Kč</a:t>
            </a:r>
            <a:r>
              <a:rPr lang="cs-CZ" altLang="cs-CZ" sz="2000" dirty="0"/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náklady na provoz v zařízeních </a:t>
            </a:r>
            <a:r>
              <a:rPr lang="cs-CZ" altLang="cs-CZ" sz="2000" b="1" dirty="0"/>
              <a:t>Odboru sociální péče</a:t>
            </a:r>
            <a:r>
              <a:rPr lang="cs-CZ" altLang="cs-CZ" sz="2000" dirty="0"/>
              <a:t>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příspěvky zřizovatele </a:t>
            </a:r>
            <a:r>
              <a:rPr lang="cs-CZ" altLang="cs-CZ" sz="2000" b="1" dirty="0"/>
              <a:t>příspěvkovým organizacím města</a:t>
            </a:r>
            <a:r>
              <a:rPr lang="cs-CZ" altLang="cs-CZ" sz="2000" dirty="0"/>
              <a:t> (Centrum sociálních služeb, 11 domovů pro seniory, romské středisko DROM p. o.),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dotace na provoz </a:t>
            </a:r>
            <a:r>
              <a:rPr lang="cs-CZ" altLang="cs-CZ" sz="2000" b="1" dirty="0"/>
              <a:t>neziskovým organizacím </a:t>
            </a:r>
            <a:r>
              <a:rPr lang="cs-CZ" altLang="cs-CZ" sz="2000" dirty="0"/>
              <a:t>poskytujícím sociální </a:t>
            </a:r>
            <a:r>
              <a:rPr lang="cs-CZ" altLang="cs-CZ" sz="2000" dirty="0" smtClean="0"/>
              <a:t>a doplňující služby</a:t>
            </a:r>
            <a:r>
              <a:rPr lang="cs-CZ" altLang="cs-CZ" sz="2000" dirty="0"/>
              <a:t>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dotace organizacím </a:t>
            </a:r>
            <a:r>
              <a:rPr lang="cs-CZ" altLang="cs-CZ" sz="2000" b="1" dirty="0"/>
              <a:t>národnostních menšin</a:t>
            </a:r>
            <a:r>
              <a:rPr lang="cs-CZ" altLang="cs-CZ" sz="2000" dirty="0"/>
              <a:t>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dotace na projekty </a:t>
            </a:r>
            <a:r>
              <a:rPr lang="cs-CZ" altLang="cs-CZ" sz="2000" b="1" dirty="0"/>
              <a:t>prevence kriminality </a:t>
            </a:r>
            <a:r>
              <a:rPr lang="cs-CZ" altLang="cs-CZ" sz="2000" dirty="0"/>
              <a:t>a na </a:t>
            </a:r>
            <a:r>
              <a:rPr lang="cs-CZ" altLang="cs-CZ" sz="2000" b="1" dirty="0"/>
              <a:t>protidrogovou politiku</a:t>
            </a:r>
            <a:r>
              <a:rPr lang="cs-CZ" altLang="cs-CZ" sz="2000" dirty="0"/>
              <a:t>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000" dirty="0"/>
              <a:t>příjmy podstoupené městským částem na provoz </a:t>
            </a:r>
            <a:r>
              <a:rPr lang="cs-CZ" altLang="cs-CZ" sz="2000" b="1" dirty="0"/>
              <a:t>6 středisek pečovatelské služby.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AD593E57-853A-43B2-856A-4EBB592B3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77484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304DC84-A2ED-403E-A520-85F707D97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1213365"/>
            <a:ext cx="7596000" cy="796668"/>
          </a:xfrm>
        </p:spPr>
        <p:txBody>
          <a:bodyPr/>
          <a:lstStyle/>
          <a:p>
            <a:r>
              <a:rPr lang="cs-CZ" altLang="cs-CZ" sz="2400" dirty="0"/>
              <a:t>Financování nestátních neziskových organizací z rozpočtu města Brna (sociální a doplňující služby)</a:t>
            </a:r>
            <a:endParaRPr lang="cs-CZ" dirty="0"/>
          </a:p>
        </p:txBody>
      </p:sp>
      <p:graphicFrame>
        <p:nvGraphicFramePr>
          <p:cNvPr id="9" name="Zástupný symbol pro obsah 8">
            <a:extLst>
              <a:ext uri="{FF2B5EF4-FFF2-40B4-BE49-F238E27FC236}">
                <a16:creationId xmlns="" xmlns:a16="http://schemas.microsoft.com/office/drawing/2014/main" id="{F488D80C-18AA-45B6-AAC1-E7B0246520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87765036"/>
              </p:ext>
            </p:extLst>
          </p:nvPr>
        </p:nvGraphicFramePr>
        <p:xfrm>
          <a:off x="825497" y="2806700"/>
          <a:ext cx="7226303" cy="198394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13169">
                  <a:extLst>
                    <a:ext uri="{9D8B030D-6E8A-4147-A177-3AD203B41FA5}">
                      <a16:colId xmlns="" xmlns:a16="http://schemas.microsoft.com/office/drawing/2014/main" val="3840278134"/>
                    </a:ext>
                  </a:extLst>
                </a:gridCol>
                <a:gridCol w="813169">
                  <a:extLst>
                    <a:ext uri="{9D8B030D-6E8A-4147-A177-3AD203B41FA5}">
                      <a16:colId xmlns="" xmlns:a16="http://schemas.microsoft.com/office/drawing/2014/main" val="2226075526"/>
                    </a:ext>
                  </a:extLst>
                </a:gridCol>
                <a:gridCol w="813169">
                  <a:extLst>
                    <a:ext uri="{9D8B030D-6E8A-4147-A177-3AD203B41FA5}">
                      <a16:colId xmlns="" xmlns:a16="http://schemas.microsoft.com/office/drawing/2014/main" val="2268403202"/>
                    </a:ext>
                  </a:extLst>
                </a:gridCol>
                <a:gridCol w="813169">
                  <a:extLst>
                    <a:ext uri="{9D8B030D-6E8A-4147-A177-3AD203B41FA5}">
                      <a16:colId xmlns="" xmlns:a16="http://schemas.microsoft.com/office/drawing/2014/main" val="3844435136"/>
                    </a:ext>
                  </a:extLst>
                </a:gridCol>
                <a:gridCol w="813169">
                  <a:extLst>
                    <a:ext uri="{9D8B030D-6E8A-4147-A177-3AD203B41FA5}">
                      <a16:colId xmlns="" xmlns:a16="http://schemas.microsoft.com/office/drawing/2014/main" val="2913777738"/>
                    </a:ext>
                  </a:extLst>
                </a:gridCol>
                <a:gridCol w="813169">
                  <a:extLst>
                    <a:ext uri="{9D8B030D-6E8A-4147-A177-3AD203B41FA5}">
                      <a16:colId xmlns="" xmlns:a16="http://schemas.microsoft.com/office/drawing/2014/main" val="3685690174"/>
                    </a:ext>
                  </a:extLst>
                </a:gridCol>
                <a:gridCol w="813169">
                  <a:extLst>
                    <a:ext uri="{9D8B030D-6E8A-4147-A177-3AD203B41FA5}">
                      <a16:colId xmlns="" xmlns:a16="http://schemas.microsoft.com/office/drawing/2014/main" val="3637495978"/>
                    </a:ext>
                  </a:extLst>
                </a:gridCol>
                <a:gridCol w="813169">
                  <a:extLst>
                    <a:ext uri="{9D8B030D-6E8A-4147-A177-3AD203B41FA5}">
                      <a16:colId xmlns="" xmlns:a16="http://schemas.microsoft.com/office/drawing/2014/main" val="1017142477"/>
                    </a:ext>
                  </a:extLst>
                </a:gridCol>
                <a:gridCol w="720951">
                  <a:extLst>
                    <a:ext uri="{9D8B030D-6E8A-4147-A177-3AD203B41FA5}">
                      <a16:colId xmlns="" xmlns:a16="http://schemas.microsoft.com/office/drawing/2014/main" val="1591519829"/>
                    </a:ext>
                  </a:extLst>
                </a:gridCol>
              </a:tblGrid>
              <a:tr h="9919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2011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2012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2013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2014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2015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2016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2017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2018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2019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848253892"/>
                  </a:ext>
                </a:extLst>
              </a:tr>
              <a:tr h="9919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44 200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effectLst/>
                        </a:rPr>
                        <a:t>44 092</a:t>
                      </a:r>
                      <a:endParaRPr lang="cs-CZ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effectLst/>
                        </a:rPr>
                        <a:t>44 680</a:t>
                      </a:r>
                      <a:endParaRPr lang="cs-CZ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effectLst/>
                        </a:rPr>
                        <a:t>50 900</a:t>
                      </a:r>
                      <a:endParaRPr lang="cs-CZ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effectLst/>
                        </a:rPr>
                        <a:t>72 341</a:t>
                      </a:r>
                      <a:endParaRPr lang="cs-CZ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effectLst/>
                        </a:rPr>
                        <a:t>81 754</a:t>
                      </a:r>
                      <a:endParaRPr lang="cs-CZ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effectLst/>
                        </a:rPr>
                        <a:t>71 408</a:t>
                      </a:r>
                      <a:endParaRPr lang="cs-CZ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effectLst/>
                        </a:rPr>
                        <a:t>63 055</a:t>
                      </a:r>
                      <a:endParaRPr lang="cs-CZ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81 301</a:t>
                      </a:r>
                      <a:endParaRPr lang="cs-CZ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2352281317"/>
                  </a:ext>
                </a:extLst>
              </a:tr>
            </a:tbl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5010F36E-6C60-4A49-BD3A-CD0DBD79C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37927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B2EF30C-72F5-4586-9CCF-D3EB7124E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821381"/>
          </a:xfrm>
        </p:spPr>
        <p:txBody>
          <a:bodyPr>
            <a:normAutofit/>
          </a:bodyPr>
          <a:lstStyle/>
          <a:p>
            <a:r>
              <a:rPr lang="cs-CZ" altLang="cs-CZ" sz="2500" dirty="0"/>
              <a:t>Financování nestátních neziskových organizací z rozpočtu města Brna (sociální a doplňující služby)</a:t>
            </a:r>
            <a:endParaRPr lang="cs-CZ" sz="25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41E93C49-4238-49D8-A853-5B30FEA24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="" xmlns:a16="http://schemas.microsoft.com/office/drawing/2014/main" id="{AE86DA92-669F-4501-B788-5293CB454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33533718"/>
              </p:ext>
            </p:extLst>
          </p:nvPr>
        </p:nvGraphicFramePr>
        <p:xfrm>
          <a:off x="782638" y="1911178"/>
          <a:ext cx="7604125" cy="4245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60543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EDE387D-F34A-4FC7-82C4-8696E26D6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401251"/>
          </a:xfrm>
        </p:spPr>
        <p:txBody>
          <a:bodyPr/>
          <a:lstStyle/>
          <a:p>
            <a:r>
              <a:rPr lang="cs-CZ" dirty="0"/>
              <a:t>Nákladovost služeb na 1 úvazek PP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64092EA3-C318-49E4-AED9-6A7F0EE71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Radim Janík, Odbor sociální péče MMB</a:t>
            </a:r>
            <a:endParaRPr lang="cs-CZ" dirty="0"/>
          </a:p>
        </p:txBody>
      </p:sp>
      <p:graphicFrame>
        <p:nvGraphicFramePr>
          <p:cNvPr id="9" name="Zástupný symbol pro obsah 8">
            <a:extLst>
              <a:ext uri="{FF2B5EF4-FFF2-40B4-BE49-F238E27FC236}">
                <a16:creationId xmlns="" xmlns:a16="http://schemas.microsoft.com/office/drawing/2014/main" id="{FE77324C-BC43-4792-A38C-60CBA63F82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82638" y="1384300"/>
          <a:ext cx="7604125" cy="477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450733692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ní">
  <a:themeElements>
    <a:clrScheme name="MMB">
      <a:dk1>
        <a:sysClr val="windowText" lastClr="000000"/>
      </a:dk1>
      <a:lt1>
        <a:sysClr val="window" lastClr="FFFFFF"/>
      </a:lt1>
      <a:dk2>
        <a:srgbClr val="5C646D"/>
      </a:dk2>
      <a:lt2>
        <a:srgbClr val="E9E9EA"/>
      </a:lt2>
      <a:accent1>
        <a:srgbClr val="ED1C24"/>
      </a:accent1>
      <a:accent2>
        <a:srgbClr val="F58466"/>
      </a:accent2>
      <a:accent3>
        <a:srgbClr val="FBBEA8"/>
      </a:accent3>
      <a:accent4>
        <a:srgbClr val="414142"/>
      </a:accent4>
      <a:accent5>
        <a:srgbClr val="808285"/>
      </a:accent5>
      <a:accent6>
        <a:srgbClr val="BCBEC0"/>
      </a:accent6>
      <a:hlink>
        <a:srgbClr val="F0DDD5"/>
      </a:hlink>
      <a:folHlink>
        <a:srgbClr val="E9E9EA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MB_Prezentace_final_zakladni.potx" id="{E3220400-9703-4E26-9943-587EC45538F7}" vid="{3B79D2A7-4855-485D-8922-57506F9B6AC5}"/>
    </a:ext>
  </a:extLst>
</a:theme>
</file>

<file path=ppt/theme/theme2.xml><?xml version="1.0" encoding="utf-8"?>
<a:theme xmlns:a="http://schemas.openxmlformats.org/drawingml/2006/main" name="Sedivá">
  <a:themeElements>
    <a:clrScheme name="MMB">
      <a:dk1>
        <a:sysClr val="windowText" lastClr="000000"/>
      </a:dk1>
      <a:lt1>
        <a:sysClr val="window" lastClr="FFFFFF"/>
      </a:lt1>
      <a:dk2>
        <a:srgbClr val="5C646D"/>
      </a:dk2>
      <a:lt2>
        <a:srgbClr val="E9E9EA"/>
      </a:lt2>
      <a:accent1>
        <a:srgbClr val="ED1C24"/>
      </a:accent1>
      <a:accent2>
        <a:srgbClr val="F58466"/>
      </a:accent2>
      <a:accent3>
        <a:srgbClr val="FBBEA8"/>
      </a:accent3>
      <a:accent4>
        <a:srgbClr val="414142"/>
      </a:accent4>
      <a:accent5>
        <a:srgbClr val="808285"/>
      </a:accent5>
      <a:accent6>
        <a:srgbClr val="BCBEC0"/>
      </a:accent6>
      <a:hlink>
        <a:srgbClr val="F0DDD5"/>
      </a:hlink>
      <a:folHlink>
        <a:srgbClr val="E9E9EA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MB_Prezentace_final_zakladni.potx" id="{E3220400-9703-4E26-9943-587EC45538F7}" vid="{622612C9-11EC-4EC3-ABC4-2C5DF8E3488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01_Prezentace_MMB_zakladni</Template>
  <TotalTime>434</TotalTime>
  <Words>3220</Words>
  <Application>Microsoft Office PowerPoint</Application>
  <PresentationFormat>Vlastní</PresentationFormat>
  <Paragraphs>605</Paragraphs>
  <Slides>43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43</vt:i4>
      </vt:variant>
    </vt:vector>
  </HeadingPairs>
  <TitlesOfParts>
    <vt:vector size="45" baseType="lpstr">
      <vt:lpstr>Základní</vt:lpstr>
      <vt:lpstr>Sedivá</vt:lpstr>
      <vt:lpstr>6. Komunitní plán sociálních služeb města Brna  pro období 2020 – 2022</vt:lpstr>
      <vt:lpstr>6. Komunitní plán sociálních služeb města Brna pro období 2020 - 2022</vt:lpstr>
      <vt:lpstr>Obsah 6. Komunitního plánu</vt:lpstr>
      <vt:lpstr>Přílohy 6. KP</vt:lpstr>
      <vt:lpstr>Základní procesy</vt:lpstr>
      <vt:lpstr>Ekonomická analýza</vt:lpstr>
      <vt:lpstr>Financování nestátních neziskových organizací z rozpočtu města Brna (sociální a doplňující služby)</vt:lpstr>
      <vt:lpstr>Financování nestátních neziskových organizací z rozpočtu města Brna (sociální a doplňující služby)</vt:lpstr>
      <vt:lpstr>Nákladovost služeb na 1 úvazek PP</vt:lpstr>
      <vt:lpstr>Náklady na 1 úvazek PP – služby péče</vt:lpstr>
      <vt:lpstr>Náklady na 1 úvazek PP – služby prevence</vt:lpstr>
      <vt:lpstr>Celková nákladovost služeb</vt:lpstr>
      <vt:lpstr>Analýza Základní sítě sociálních služeb města Brna pro rok 2020 </vt:lpstr>
      <vt:lpstr>Analýza Základní sítě sociálních služeb města Brna pro rok 2020 </vt:lpstr>
      <vt:lpstr>Analýza Základní sítě sociálních služeb města Brna pro rok 2020 </vt:lpstr>
      <vt:lpstr>Analýza Základní sítě sociálních služeb města Brna pro rok 2020 </vt:lpstr>
      <vt:lpstr>Analýza Základní sítě sociálních služeb města Brna pro rok 2020 </vt:lpstr>
      <vt:lpstr>Analýza Základní sítě sociálních služeb města Brna pro rok 2020</vt:lpstr>
      <vt:lpstr>Analýza Základní sítě sociálních služeb města Brna pro rok 2020 </vt:lpstr>
      <vt:lpstr>Analýza Základní sítě sociálních služeb města Brna pro rok 2020 </vt:lpstr>
      <vt:lpstr>Dočasná síť sociálních služeb JMK  - služby v rámci města Brna</vt:lpstr>
      <vt:lpstr>Síť sociálních služeb s nadregionální či celostátní působností (síť MPSV)</vt:lpstr>
      <vt:lpstr>Ostatní registrované sociální služby</vt:lpstr>
      <vt:lpstr>Navazující a doplňující aktivity (bez registrace)</vt:lpstr>
      <vt:lpstr>Cíle rozvoje sociálních služeb do roku 2022 </vt:lpstr>
      <vt:lpstr>Cíle rozvoje sociálních služeb do roku 2022</vt:lpstr>
      <vt:lpstr>Varianty možného rozvoje sociálních služeb do roku 2022 </vt:lpstr>
      <vt:lpstr>Varianty možného rozvoje sociálních služeb do roku 2022</vt:lpstr>
      <vt:lpstr>Varianty možného rozvoje sociálních služeb do roku 2022</vt:lpstr>
      <vt:lpstr>Varianty možného rozvoje sociálních služeb do roku 2022 </vt:lpstr>
      <vt:lpstr>Varianty možného rozvoje sociálních služeb do roku 2022 </vt:lpstr>
      <vt:lpstr>Cíle rozvoje sociálních služeb do roku 2022 </vt:lpstr>
      <vt:lpstr>Systémové priority 6. KP</vt:lpstr>
      <vt:lpstr>Systémové priority 6. KP</vt:lpstr>
      <vt:lpstr>Systémové priority 6. KP</vt:lpstr>
      <vt:lpstr>Systémové priority 6. KP</vt:lpstr>
      <vt:lpstr>Obecná a přesahující témata související s poskytováním sociálních služeb</vt:lpstr>
      <vt:lpstr>Připomínkovací řízení</vt:lpstr>
      <vt:lpstr>Projednávání návrhu 6. KP v orgánech města Brna</vt:lpstr>
      <vt:lpstr>Snímek 40</vt:lpstr>
      <vt:lpstr>Snímek 41</vt:lpstr>
      <vt:lpstr>Snímek 42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Komunitní plán sociálních služeb města Brna  pro období 2020 - 2022</dc:title>
  <dc:creator>Janík Radim (Magistrát města Brna)</dc:creator>
  <cp:lastModifiedBy>Radim Janík</cp:lastModifiedBy>
  <cp:revision>76</cp:revision>
  <dcterms:created xsi:type="dcterms:W3CDTF">2019-10-07T10:21:10Z</dcterms:created>
  <dcterms:modified xsi:type="dcterms:W3CDTF">2019-10-07T21:24:06Z</dcterms:modified>
</cp:coreProperties>
</file>