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B1E1-1A65-4B94-B2BF-9C17FB76471A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EF26F-4027-44F5-8D08-35382014A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4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31DC0716-4187-4945-A959-F4E053F3E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7B299EBA-84D1-4E2C-911A-5C7E267D1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Kapacita v pobytových službách – 244 míst</a:t>
            </a:r>
          </a:p>
          <a:p>
            <a:r>
              <a:rPr lang="cs-CZ" altLang="cs-CZ">
                <a:latin typeface="Arial" panose="020B0604020202020204" pitchFamily="34" charset="0"/>
              </a:rPr>
              <a:t>Kapacita v STD – 86 uzavřených smluv</a:t>
            </a:r>
          </a:p>
          <a:p>
            <a:r>
              <a:rPr lang="cs-CZ" altLang="cs-CZ">
                <a:latin typeface="Arial" panose="020B0604020202020204" pitchFamily="34" charset="0"/>
              </a:rPr>
              <a:t>Náklady celkem za Čtyřlístek (za r. 2017 – 172,5 mil. Kč</a:t>
            </a: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0BB547E1-E6FD-4B04-B6F6-F4FFFF518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BD949-EC2E-492E-A02B-F4242C7F5D30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5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325D74-00CB-4E53-9989-CCF339697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AF3FA-98A4-4DFA-9327-BD73CD794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2ADFF-1DF6-4728-AFF6-4E1351DF3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F0120-7FEF-484D-B3CE-C16333AE1C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63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300BC5-22EA-49C6-87B8-593C92166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27687-5BBB-4EFB-B5B0-AF8038776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7C01FF-DC1C-48D4-9549-4E1778B7F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F9638-75CC-46A0-ADA3-52D1B0E860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93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02B853-35E9-4191-A72F-EBABABCBC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E5CF3-ADD9-40B2-9C54-45D98D66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DCD961-7491-47E4-8295-D72DECB18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11C64-06D4-4615-AE86-6287496965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3DA7C9-FED5-45AD-A269-B39F067BC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AD06AB-B527-4199-A139-0302A8381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ECAFF1-7B84-464C-83F8-8DC1791EB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64D68-B4FC-4D97-B864-425C948F1D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5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8E2A6-EC82-441E-B065-CC41AD56A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5818D-CDB4-40C6-8D68-42B544D95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804BE-0DC3-416D-9540-7488EB67D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7B103-A49E-47BF-BF32-FD51ACD872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72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2977C-0012-45C6-BA8A-E0027AFC1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515EF-1987-4FD3-BB35-B4FE7B1F0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FD846-DC16-4561-9CAF-D8B7D247A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81993-48E3-4156-94EC-AC2E7E5BE8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3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570819-CECA-4BBC-8F4B-E26C96A46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F3BBB1-9AA6-4140-BADD-774BA9EA5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552867-72C3-4CF8-BB24-7D57D100C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BD2A2-8EEA-40DD-8B56-65FF19E12A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408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1FBBC4-A973-4023-B685-63CD38F30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D5A699-CBC8-4DE9-AFD0-58BE3CA7E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2FCFFF-4461-4A7B-AD41-E17E33043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8919B-5F9F-407A-AEDD-BBD7C1DA8B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89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60847E-F924-4BBE-A983-047B8C45C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9AD061-FE20-4654-99D5-B271FCD7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B78928-5AD7-4B1F-A763-128809D28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A9CAE-0605-4D44-9615-4DD794F00C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18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EA504-9686-4066-8464-51DE849BA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7D257-8C8B-4488-853F-5FAE3AF90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7DC89-D114-46F7-A696-613EB62B6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6B2D3-84F0-4D0E-983A-C637E273BA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51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78169-FA61-482B-ADCC-5A61C28CF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1714A-D700-4857-8571-B2A81871C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8D7A1-0487-4503-A9A5-9D8A936E0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98E29-2F7E-4A70-A75E-9E2C5C1E25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6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F25387-4FDA-422A-BE2B-140745D87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84B67A-E103-4391-8E0C-A215523E3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34833C-313C-4507-8EA5-3FE997B086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8C4673-0EBB-40D1-B81F-574A526D25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B4E7DF-40D5-4B16-8B05-E621755CE3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773FBE-60F3-42A7-9128-74BC7F191A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5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793BEE-B7F9-4892-B683-25DC45F38B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196975"/>
            <a:ext cx="7918450" cy="3671888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ADD0"/>
                </a:solidFill>
              </a:rPr>
              <a:t>Transformace ústavní péče  - výstup komunitního plánování</a:t>
            </a:r>
            <a:br>
              <a:rPr lang="cs-CZ" altLang="cs-CZ">
                <a:solidFill>
                  <a:srgbClr val="00ADD0"/>
                </a:solidFill>
              </a:rPr>
            </a:br>
            <a:r>
              <a:rPr lang="cs-CZ" altLang="cs-CZ">
                <a:solidFill>
                  <a:srgbClr val="00ADD0"/>
                </a:solidFill>
              </a:rPr>
              <a:t>v Ostravě</a:t>
            </a:r>
            <a:br>
              <a:rPr lang="cs-CZ" altLang="cs-CZ">
                <a:solidFill>
                  <a:srgbClr val="00ADD0"/>
                </a:solidFill>
              </a:rPr>
            </a:br>
            <a:endParaRPr lang="cs-CZ" altLang="cs-CZ">
              <a:solidFill>
                <a:srgbClr val="00ADD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B445701-E1FF-4CB0-A9F9-6F661E5A89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80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800">
                <a:solidFill>
                  <a:schemeClr val="bg1"/>
                </a:solidFill>
              </a:rPr>
              <a:t>Brno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800">
                <a:solidFill>
                  <a:schemeClr val="bg1"/>
                </a:solidFill>
              </a:rPr>
              <a:t>8. října 2019</a:t>
            </a:r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1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0A0EBBF-9124-4373-AE22-92FB95C6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3612B2-AE29-43D7-9FBB-A3464F2E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cs-CZ" sz="4400" i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cs-CZ" sz="4400" i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Transformační záměry </a:t>
            </a:r>
          </a:p>
          <a:p>
            <a:pPr marL="0" indent="0" algn="ctr">
              <a:buNone/>
              <a:defRPr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cs-CZ" sz="2800" dirty="0">
                <a:solidFill>
                  <a:schemeClr val="bg1"/>
                </a:solidFill>
              </a:rPr>
              <a:t>Čtyřlístek – centrum pro osoby se zdravotním </a:t>
            </a:r>
          </a:p>
          <a:p>
            <a:pPr marL="0" indent="0" algn="ctr">
              <a:buNone/>
              <a:defRPr/>
            </a:pPr>
            <a:r>
              <a:rPr lang="cs-CZ" sz="2800" dirty="0">
                <a:solidFill>
                  <a:schemeClr val="bg1"/>
                </a:solidFill>
              </a:rPr>
              <a:t>postižením Ostrava, příspěvková organiz</a:t>
            </a:r>
            <a:r>
              <a:rPr lang="cs-CZ" sz="2800" i="1" dirty="0">
                <a:solidFill>
                  <a:schemeClr val="bg1"/>
                </a:solidFill>
              </a:rPr>
              <a:t>ace</a:t>
            </a:r>
          </a:p>
          <a:p>
            <a:pPr marL="0" indent="0" algn="ctr">
              <a:buNone/>
              <a:defRPr/>
            </a:pPr>
            <a:r>
              <a:rPr lang="cs-CZ" sz="2800" i="1" dirty="0">
                <a:solidFill>
                  <a:schemeClr val="bg1"/>
                </a:solidFill>
              </a:rPr>
              <a:t>5/2015</a:t>
            </a:r>
          </a:p>
        </p:txBody>
      </p:sp>
    </p:spTree>
    <p:extLst>
      <p:ext uri="{BB962C8B-B14F-4D97-AF65-F5344CB8AC3E}">
        <p14:creationId xmlns:p14="http://schemas.microsoft.com/office/powerpoint/2010/main" val="417184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5A74CDD6-1DE1-4199-9F49-599F1CEA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Čtyřlístek- základní informace 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FE87256A-826C-41E7-A935-29AFD504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cs-CZ" altLang="cs-CZ" sz="2800">
                <a:solidFill>
                  <a:schemeClr val="bg1"/>
                </a:solidFill>
              </a:rPr>
              <a:t>Poskytuje celkem 10 sociálních služeb, z toho:</a:t>
            </a:r>
          </a:p>
          <a:p>
            <a:pPr marL="0" indent="0" algn="just">
              <a:buNone/>
            </a:pPr>
            <a:r>
              <a:rPr lang="cs-CZ" altLang="cs-CZ" sz="2800">
                <a:solidFill>
                  <a:schemeClr val="bg1"/>
                </a:solidFill>
              </a:rPr>
              <a:t>4 DOZP, 1 DZR, 3 CHB, 1 STD, 1 PSB</a:t>
            </a:r>
          </a:p>
          <a:p>
            <a:pPr marL="0" indent="0" algn="just"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cs-CZ" altLang="cs-CZ" sz="2800" u="sng">
                <a:solidFill>
                  <a:schemeClr val="bg1"/>
                </a:solidFill>
              </a:rPr>
              <a:t>Pobytové služby, které procházejí transformací</a:t>
            </a:r>
            <a:r>
              <a:rPr lang="cs-CZ" altLang="cs-CZ" sz="280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cs-CZ" altLang="cs-CZ" sz="2800">
                <a:solidFill>
                  <a:schemeClr val="bg1"/>
                </a:solidFill>
              </a:rPr>
              <a:t>Domov Barevný svět</a:t>
            </a:r>
          </a:p>
          <a:p>
            <a:pPr marL="0" indent="0" algn="just">
              <a:buNone/>
            </a:pPr>
            <a:r>
              <a:rPr lang="cs-CZ" altLang="cs-CZ" sz="2800">
                <a:solidFill>
                  <a:schemeClr val="bg1"/>
                </a:solidFill>
              </a:rPr>
              <a:t>Domov na Liščině             celková </a:t>
            </a:r>
            <a:r>
              <a:rPr lang="cs-CZ" altLang="cs-CZ" sz="2400">
                <a:solidFill>
                  <a:schemeClr val="bg1"/>
                </a:solidFill>
              </a:rPr>
              <a:t>kapacita  </a:t>
            </a:r>
          </a:p>
          <a:p>
            <a:pPr marL="0" indent="0" algn="just">
              <a:buNone/>
            </a:pPr>
            <a:r>
              <a:rPr lang="cs-CZ" altLang="cs-CZ" sz="2800">
                <a:solidFill>
                  <a:schemeClr val="bg1"/>
                </a:solidFill>
              </a:rPr>
              <a:t>Domov Jandova                </a:t>
            </a:r>
            <a:r>
              <a:rPr lang="cs-CZ" altLang="cs-CZ" sz="2400">
                <a:solidFill>
                  <a:schemeClr val="bg1"/>
                </a:solidFill>
              </a:rPr>
              <a:t>159</a:t>
            </a:r>
            <a:r>
              <a:rPr lang="cs-CZ" altLang="cs-CZ" sz="28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klientů</a:t>
            </a:r>
          </a:p>
          <a:p>
            <a:pPr marL="0" indent="0">
              <a:buNone/>
            </a:pPr>
            <a:endParaRPr lang="cs-CZ" altLang="cs-CZ" sz="1600" i="1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cs-CZ" altLang="cs-CZ" sz="2800">
              <a:solidFill>
                <a:schemeClr val="bg1"/>
              </a:solidFill>
            </a:endParaRP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B5A5749E-B7F7-41FD-A7DE-CB011DCA9355}"/>
              </a:ext>
            </a:extLst>
          </p:cNvPr>
          <p:cNvSpPr/>
          <p:nvPr/>
        </p:nvSpPr>
        <p:spPr>
          <a:xfrm>
            <a:off x="5519738" y="3860800"/>
            <a:ext cx="215900" cy="12969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04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0B6DB-A68C-4A21-82A8-DA031712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794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br>
              <a:rPr lang="cs-CZ" sz="18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  <a:t>Čtyřlístek – centrum pro osoby se zdravotním </a:t>
            </a:r>
            <a:b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  <a:t>postižením Ostrava, příspěvková organizace </a:t>
            </a:r>
            <a:b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3200" i="1" dirty="0">
                <a:solidFill>
                  <a:srgbClr val="00ADD0"/>
                </a:solidFill>
              </a:rPr>
              <a:t>Domov Barevný svět, správa organizace </a:t>
            </a:r>
            <a:br>
              <a:rPr lang="cs-CZ" sz="18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1800" i="1" dirty="0">
                <a:solidFill>
                  <a:srgbClr val="FFFFFF"/>
                </a:solidFill>
                <a:ea typeface="+mn-ea"/>
                <a:cs typeface="+mn-cs"/>
              </a:rPr>
              <a:t>dnes </a:t>
            </a:r>
            <a:endParaRPr lang="cs-CZ" sz="1800" i="1" dirty="0"/>
          </a:p>
        </p:txBody>
      </p:sp>
      <p:pic>
        <p:nvPicPr>
          <p:cNvPr id="13315" name="Picture 6" descr="C:\Users\metznerovaji\AppData\Local\Microsoft\Windows\Temporary Internet Files\Content.Outlook\EVF7HVWG\DBS_01.jpg">
            <a:extLst>
              <a:ext uri="{FF2B5EF4-FFF2-40B4-BE49-F238E27FC236}">
                <a16:creationId xmlns:a16="http://schemas.microsoft.com/office/drawing/2014/main" id="{E873AB39-BBBE-4C48-A887-E5BB8112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773239"/>
            <a:ext cx="6688138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2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A267F-EDA0-4CEB-B2BB-29E8152B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794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br>
              <a:rPr lang="cs-CZ" sz="18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  <a:t>Čtyřlístek – centrum pro osoby se zdravotním </a:t>
            </a:r>
            <a:b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  <a:t>postižením Ostrava, příspěvková organizace </a:t>
            </a:r>
            <a:b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3200" i="1" dirty="0">
                <a:solidFill>
                  <a:srgbClr val="00ADD0"/>
                </a:solidFill>
              </a:rPr>
              <a:t>Domov na Liščině </a:t>
            </a:r>
            <a:br>
              <a:rPr lang="cs-CZ" sz="18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1800" i="1" dirty="0">
                <a:solidFill>
                  <a:srgbClr val="FFFFFF"/>
                </a:solidFill>
                <a:ea typeface="+mn-ea"/>
                <a:cs typeface="+mn-cs"/>
              </a:rPr>
              <a:t>dnes</a:t>
            </a:r>
            <a:endParaRPr lang="cs-CZ" sz="1800" i="1" dirty="0"/>
          </a:p>
        </p:txBody>
      </p:sp>
      <p:pic>
        <p:nvPicPr>
          <p:cNvPr id="14339" name="Picture 5" descr="C:\Users\metznerovaji\AppData\Local\Microsoft\Windows\Temporary Internet Files\Content.Outlook\EVF7HVWG\P1030001.JPG">
            <a:extLst>
              <a:ext uri="{FF2B5EF4-FFF2-40B4-BE49-F238E27FC236}">
                <a16:creationId xmlns:a16="http://schemas.microsoft.com/office/drawing/2014/main" id="{4FE0D349-5268-40B1-8085-10A0A3EE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39925"/>
            <a:ext cx="404653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metznerovaji\AppData\Local\Microsoft\Windows\Temporary Internet Files\Content.Outlook\EVF7HVWG\P5271395.JPG">
            <a:extLst>
              <a:ext uri="{FF2B5EF4-FFF2-40B4-BE49-F238E27FC236}">
                <a16:creationId xmlns:a16="http://schemas.microsoft.com/office/drawing/2014/main" id="{E7D65158-0923-451A-882E-E7D6E0AE5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752725"/>
            <a:ext cx="3776662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87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5C42A-5A7E-46D4-9613-F19F0DAD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794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br>
              <a:rPr lang="cs-CZ" sz="18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  <a:t>Čtyřlístek – centrum pro osoby se zdravotním </a:t>
            </a:r>
            <a:b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  <a:t>postižením Ostrava, příspěvková organizace </a:t>
            </a:r>
            <a:br>
              <a:rPr lang="cs-CZ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3200" i="1" dirty="0">
                <a:solidFill>
                  <a:srgbClr val="00ADD0"/>
                </a:solidFill>
              </a:rPr>
              <a:t>Domov Jandova</a:t>
            </a:r>
            <a:br>
              <a:rPr lang="cs-CZ" sz="18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cs-CZ" sz="1800" i="1" dirty="0">
                <a:solidFill>
                  <a:srgbClr val="FFFFFF"/>
                </a:solidFill>
                <a:ea typeface="+mn-ea"/>
                <a:cs typeface="+mn-cs"/>
              </a:rPr>
              <a:t>dnes</a:t>
            </a:r>
            <a:endParaRPr lang="cs-CZ" sz="1800" i="1" dirty="0"/>
          </a:p>
        </p:txBody>
      </p:sp>
      <p:pic>
        <p:nvPicPr>
          <p:cNvPr id="15363" name="Picture 3" descr="C:\Users\metznerovaji\AppData\Local\Microsoft\Windows\Temporary Internet Files\Content.Outlook\EVF7HVWG\P4251184.JPG">
            <a:extLst>
              <a:ext uri="{FF2B5EF4-FFF2-40B4-BE49-F238E27FC236}">
                <a16:creationId xmlns:a16="http://schemas.microsoft.com/office/drawing/2014/main" id="{52C1D680-156F-4DB9-9FF1-C0B2DB10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4" y="2239963"/>
            <a:ext cx="3468687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C:\Users\metznerovaji\AppData\Local\Microsoft\Windows\Temporary Internet Files\Content.Outlook\EVF7HVWG\P4251189.JPG">
            <a:extLst>
              <a:ext uri="{FF2B5EF4-FFF2-40B4-BE49-F238E27FC236}">
                <a16:creationId xmlns:a16="http://schemas.microsoft.com/office/drawing/2014/main" id="{8CDA4945-DABE-41CA-B94C-3A5AFE48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48039"/>
            <a:ext cx="33115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91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535AD36E-8991-47C8-8037-4372AFFE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Úvodem…</a:t>
            </a:r>
            <a:endParaRPr lang="cs-CZ" altLang="cs-C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4BD6ECC2-D2E1-4218-A383-8A7BE842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557338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endParaRPr lang="cs-CZ" altLang="cs-CZ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Úmluva o právech osob se zdravotním 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postižením, čl.19: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právo na to žít nezávisle a být zapojen </a:t>
            </a:r>
            <a:br>
              <a:rPr lang="cs-CZ" altLang="cs-CZ" sz="2800" dirty="0">
                <a:solidFill>
                  <a:schemeClr val="bg1"/>
                </a:solidFill>
              </a:rPr>
            </a:br>
            <a:r>
              <a:rPr lang="cs-CZ" altLang="cs-CZ" sz="2800" dirty="0">
                <a:solidFill>
                  <a:schemeClr val="bg1"/>
                </a:solidFill>
              </a:rPr>
              <a:t>do běžného  života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nebýt nuceni žít ve specifickém prostředí</a:t>
            </a:r>
          </a:p>
          <a:p>
            <a:pPr marL="0" indent="0">
              <a:buNone/>
              <a:defRPr/>
            </a:pPr>
            <a:endParaRPr lang="cs-CZ" altLang="cs-CZ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10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6029D84B-6CF8-4101-A0DE-1302A404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Úvodem…</a:t>
            </a:r>
            <a:endParaRPr lang="cs-CZ" altLang="cs-C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67EE116B-61A2-4E53-9295-833BEDEE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55733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2800">
                <a:solidFill>
                  <a:schemeClr val="bg1"/>
                </a:solidFill>
              </a:rPr>
              <a:t>Koncepce podpory transformace pobytových sociálních služeb v jiné typy sociálních služeb poskytovaných v přirozené komunitě uživatele</a:t>
            </a:r>
            <a:br>
              <a:rPr lang="cs-CZ" altLang="cs-CZ" sz="2800">
                <a:solidFill>
                  <a:schemeClr val="bg1"/>
                </a:solidFill>
              </a:rPr>
            </a:br>
            <a:r>
              <a:rPr lang="cs-CZ" altLang="cs-CZ" sz="2800">
                <a:solidFill>
                  <a:schemeClr val="bg1"/>
                </a:solidFill>
              </a:rPr>
              <a:t>a podporující sociální začlenění do společnosti – </a:t>
            </a:r>
          </a:p>
          <a:p>
            <a:pPr marL="0" indent="0"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2800">
                <a:solidFill>
                  <a:schemeClr val="bg1"/>
                </a:solidFill>
              </a:rPr>
              <a:t>usnesení vlády č. 127 z 2/2007</a:t>
            </a:r>
          </a:p>
          <a:p>
            <a:pPr marL="0" indent="0"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4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2C6D7A54-C26A-43B4-90F0-0AFCC259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Co bylo na začátku…</a:t>
            </a:r>
            <a:endParaRPr lang="cs-CZ" altLang="cs-C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A2A4F2F4-78C8-4C9F-9BBC-E2416232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557338"/>
            <a:ext cx="8229600" cy="4525962"/>
          </a:xfrm>
        </p:spPr>
        <p:txBody>
          <a:bodyPr/>
          <a:lstStyle/>
          <a:p>
            <a:endParaRPr lang="cs-CZ" altLang="cs-CZ" sz="2800">
              <a:solidFill>
                <a:schemeClr val="bg1"/>
              </a:solidFill>
            </a:endParaRPr>
          </a:p>
          <a:p>
            <a:r>
              <a:rPr lang="cs-CZ" altLang="cs-CZ" sz="2800">
                <a:solidFill>
                  <a:schemeClr val="bg1"/>
                </a:solidFill>
              </a:rPr>
              <a:t>Schválení 3. Komunitního plánu sociálních služeb a souvisejících aktivit ve městě Ostrava na období 2011 – 2014</a:t>
            </a:r>
          </a:p>
          <a:p>
            <a:endParaRPr lang="cs-CZ" altLang="cs-CZ" sz="2800">
              <a:solidFill>
                <a:schemeClr val="bg1"/>
              </a:solidFill>
            </a:endParaRPr>
          </a:p>
          <a:p>
            <a:r>
              <a:rPr lang="cs-CZ" altLang="cs-CZ" sz="2800">
                <a:solidFill>
                  <a:schemeClr val="bg1"/>
                </a:solidFill>
              </a:rPr>
              <a:t>Opatření: </a:t>
            </a:r>
          </a:p>
          <a:p>
            <a:r>
              <a:rPr lang="cs-CZ" altLang="cs-CZ" sz="2800">
                <a:solidFill>
                  <a:schemeClr val="bg1"/>
                </a:solidFill>
              </a:rPr>
              <a:t>Transformace pobytových sociálních služeb </a:t>
            </a:r>
            <a:br>
              <a:rPr lang="cs-CZ" altLang="cs-CZ" sz="2800">
                <a:solidFill>
                  <a:schemeClr val="bg1"/>
                </a:solidFill>
              </a:rPr>
            </a:br>
            <a:r>
              <a:rPr lang="cs-CZ" altLang="cs-CZ" sz="2800">
                <a:solidFill>
                  <a:schemeClr val="bg1"/>
                </a:solidFill>
              </a:rPr>
              <a:t>pro osoby se zdravotním postižením</a:t>
            </a:r>
          </a:p>
        </p:txBody>
      </p:sp>
    </p:spTree>
    <p:extLst>
      <p:ext uri="{BB962C8B-B14F-4D97-AF65-F5344CB8AC3E}">
        <p14:creationId xmlns:p14="http://schemas.microsoft.com/office/powerpoint/2010/main" val="32653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023E5AED-FC4D-4A5C-B993-5710F678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Co bylo na začátku…</a:t>
            </a:r>
            <a:endParaRPr lang="cs-CZ" altLang="cs-C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C54266-14F5-4E8E-92A5-7682A109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557338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bg1"/>
                </a:solidFill>
              </a:rPr>
              <a:t>4/2011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bg1"/>
                </a:solidFill>
              </a:rPr>
              <a:t>Koncepce transformace sociálních služeb poskytovaných PO v RM </a:t>
            </a:r>
          </a:p>
          <a:p>
            <a:pPr marL="0" indent="0">
              <a:buNone/>
              <a:defRPr/>
            </a:pPr>
            <a:r>
              <a:rPr lang="cs-CZ" sz="2400" i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Co to vlastně znamená? </a:t>
            </a:r>
          </a:p>
          <a:p>
            <a:pPr marL="0" indent="0">
              <a:buNone/>
              <a:defRPr/>
            </a:pPr>
            <a:endParaRPr lang="cs-CZ" sz="1400" b="1" i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u="sng" dirty="0">
                <a:solidFill>
                  <a:schemeClr val="bg1"/>
                </a:solidFill>
              </a:rPr>
              <a:t>humanizace pobytových služeb pro seniory </a:t>
            </a:r>
          </a:p>
          <a:p>
            <a:pPr marL="0" indent="0">
              <a:buNone/>
              <a:defRPr/>
            </a:pPr>
            <a:endParaRPr lang="cs-CZ" sz="11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sz="2800" dirty="0">
                <a:solidFill>
                  <a:schemeClr val="bg1"/>
                </a:solidFill>
              </a:rPr>
              <a:t>důraz na zvyšování kvality služeb – individualizace péče, nové metody přístupy a metody práce,  zlepšení materiálně technického vybavení </a:t>
            </a:r>
          </a:p>
        </p:txBody>
      </p:sp>
    </p:spTree>
    <p:extLst>
      <p:ext uri="{BB962C8B-B14F-4D97-AF65-F5344CB8AC3E}">
        <p14:creationId xmlns:p14="http://schemas.microsoft.com/office/powerpoint/2010/main" val="207406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1514C2E9-DBC1-4E69-A6BC-D7E45B2B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Co bylo na začátku…</a:t>
            </a:r>
            <a:endParaRPr lang="cs-CZ" altLang="cs-CZ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4021F4-75CF-4F97-A150-005F9EEA2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u="sng" dirty="0">
                <a:solidFill>
                  <a:schemeClr val="bg1"/>
                </a:solidFill>
              </a:rPr>
              <a:t>transformace pobytových služeb pro osoby</a:t>
            </a:r>
            <a:br>
              <a:rPr lang="cs-CZ" sz="2800" u="sng" dirty="0">
                <a:solidFill>
                  <a:schemeClr val="bg1"/>
                </a:solidFill>
              </a:rPr>
            </a:br>
            <a:r>
              <a:rPr lang="cs-CZ" sz="2800" u="sng" dirty="0">
                <a:solidFill>
                  <a:schemeClr val="bg1"/>
                </a:solidFill>
              </a:rPr>
              <a:t>se zdravotním postižením </a:t>
            </a:r>
          </a:p>
          <a:p>
            <a:pPr marL="0" indent="0">
              <a:buNone/>
              <a:defRPr/>
            </a:pPr>
            <a:endParaRPr lang="cs-CZ" sz="1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sz="2800" dirty="0">
                <a:solidFill>
                  <a:schemeClr val="bg1"/>
                </a:solidFill>
              </a:rPr>
              <a:t>změna způsobu poskytování služeb 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z „velkokapacitních“ ústavů do služeb s malým počtem osob začleněných do komunity, zlepšení kvality života klientů </a:t>
            </a:r>
          </a:p>
          <a:p>
            <a:pPr marL="0" indent="0">
              <a:buNone/>
              <a:defRPr/>
            </a:pPr>
            <a:r>
              <a:rPr lang="cs-CZ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46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5931247-9E08-4888-8F23-8EE8F151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Co se nám povedlo…</a:t>
            </a:r>
            <a:endParaRPr lang="cs-CZ" altLang="cs-CZ" i="1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7F24FA24-1D48-4615-854A-0744EFF18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altLang="cs-CZ">
                <a:solidFill>
                  <a:schemeClr val="bg1"/>
                </a:solidFill>
              </a:rPr>
              <a:t>„</a:t>
            </a:r>
            <a:r>
              <a:rPr lang="cs-CZ" altLang="cs-CZ" sz="2800">
                <a:solidFill>
                  <a:schemeClr val="bg1"/>
                </a:solidFill>
              </a:rPr>
              <a:t>vyvést“ z pobytových služeb klienty do nově vzniklých 3 chráněných bydlení (4 místa poskytování) s kapacitou 29 míst</a:t>
            </a:r>
          </a:p>
          <a:p>
            <a:pPr>
              <a:buFontTx/>
              <a:buChar char="-"/>
            </a:pPr>
            <a:r>
              <a:rPr lang="cs-CZ" altLang="cs-CZ" sz="2800">
                <a:solidFill>
                  <a:schemeClr val="bg1"/>
                </a:solidFill>
              </a:rPr>
              <a:t>vybudovat službu DZR s kapacitou 12 míst pro klienty s atypickými projevy v chování </a:t>
            </a:r>
          </a:p>
          <a:p>
            <a:pPr>
              <a:buFontTx/>
              <a:buChar char="-"/>
            </a:pPr>
            <a:r>
              <a:rPr lang="cs-CZ" altLang="cs-CZ" sz="2800">
                <a:solidFill>
                  <a:schemeClr val="bg1"/>
                </a:solidFill>
              </a:rPr>
              <a:t>rekonstruovat objekt týdenního stacionáře na DOZP s kapacitou 20 míst</a:t>
            </a:r>
          </a:p>
          <a:p>
            <a:pPr>
              <a:buFontTx/>
              <a:buChar char="-"/>
            </a:pPr>
            <a:r>
              <a:rPr lang="cs-CZ" altLang="cs-CZ" sz="2800">
                <a:solidFill>
                  <a:schemeClr val="bg1"/>
                </a:solidFill>
              </a:rPr>
              <a:t>Realizace za podpory externích zdrojů (EU)</a:t>
            </a:r>
          </a:p>
          <a:p>
            <a:pPr>
              <a:buFontTx/>
              <a:buChar char="-"/>
            </a:pPr>
            <a:endParaRPr lang="cs-CZ" altLang="cs-CZ" sz="28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altLang="cs-CZ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4B636F8-93DC-432D-ABE1-0F55D919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>
                <a:solidFill>
                  <a:srgbClr val="00ADD0"/>
                </a:solidFill>
              </a:rPr>
              <a:t>Ukázka chráněného bydlení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9A8E047-7733-4620-8FD2-5CD18E4A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175" y="3933826"/>
            <a:ext cx="34671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  <a:extLst/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7BA7F7EB-8A6B-4E04-A9EA-7C6BB198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6" y="1758951"/>
            <a:ext cx="3319463" cy="249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6852804-5F68-4B0B-8C70-9353214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063553" y="1700808"/>
            <a:ext cx="3861621" cy="26429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39902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C47DFA8F-F983-4669-9F69-CE6780E4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i="1">
                <a:solidFill>
                  <a:srgbClr val="00ADD0"/>
                </a:solidFill>
              </a:rPr>
              <a:t>Život v chráněném bydlení </a:t>
            </a:r>
            <a:br>
              <a:rPr lang="cs-CZ" altLang="cs-CZ" sz="1600" i="1">
                <a:solidFill>
                  <a:srgbClr val="00ADD0"/>
                </a:solidFill>
              </a:rPr>
            </a:br>
            <a:r>
              <a:rPr lang="cs-CZ" altLang="cs-CZ" sz="1600" i="1">
                <a:solidFill>
                  <a:srgbClr val="00ADD0"/>
                </a:solidFill>
              </a:rPr>
              <a:t>Každý klient má dostatek soukromí, může se věnovat svým zálibám a rozhodovat </a:t>
            </a:r>
            <a:br>
              <a:rPr lang="cs-CZ" altLang="cs-CZ" sz="1600" i="1">
                <a:solidFill>
                  <a:srgbClr val="00ADD0"/>
                </a:solidFill>
              </a:rPr>
            </a:br>
            <a:r>
              <a:rPr lang="cs-CZ" altLang="cs-CZ" sz="1600" i="1">
                <a:solidFill>
                  <a:srgbClr val="00ADD0"/>
                </a:solidFill>
              </a:rPr>
              <a:t>o svém životě.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12611D5-A51F-4C81-A4CC-1CC68352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95601" y="1556792"/>
            <a:ext cx="3119999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FD787A0-5EC5-4D11-86DE-36F5775C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575044" y="1340768"/>
            <a:ext cx="2565238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9E8EA0D-B234-468F-B9B3-0FB460346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t="13750"/>
          <a:stretch/>
        </p:blipFill>
        <p:spPr bwMode="auto">
          <a:xfrm>
            <a:off x="3431704" y="3627450"/>
            <a:ext cx="3503380" cy="22666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63091386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Širokoúhlá obrazovka</PresentationFormat>
  <Paragraphs>67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Výchozí návrh</vt:lpstr>
      <vt:lpstr>Transformace ústavní péče  - výstup komunitního plánování v Ostravě </vt:lpstr>
      <vt:lpstr>Úvodem…</vt:lpstr>
      <vt:lpstr>Úvodem…</vt:lpstr>
      <vt:lpstr>Co bylo na začátku…</vt:lpstr>
      <vt:lpstr>Co bylo na začátku…</vt:lpstr>
      <vt:lpstr>Co bylo na začátku…</vt:lpstr>
      <vt:lpstr>Co se nám povedlo…</vt:lpstr>
      <vt:lpstr>Ukázka chráněného bydlení</vt:lpstr>
      <vt:lpstr>Život v chráněném bydlení  Každý klient má dostatek soukromí, může se věnovat svým zálibám a rozhodovat  o svém životě.</vt:lpstr>
      <vt:lpstr>Prezentace aplikace PowerPoint</vt:lpstr>
      <vt:lpstr>Čtyřlístek- základní informace </vt:lpstr>
      <vt:lpstr> Čtyřlístek – centrum pro osoby se zdravotním  postižením Ostrava, příspěvková organizace  Domov Barevný svět, správa organizace  dnes </vt:lpstr>
      <vt:lpstr> Čtyřlístek – centrum pro osoby se zdravotním  postižením Ostrava, příspěvková organizace  Domov na Liščině  dnes</vt:lpstr>
      <vt:lpstr> Čtyřlístek – centrum pro osoby se zdravotním  postižením Ostrava, příspěvková organizace  Domov Jandova dnes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Kalinová Martina (Magistrát města Brna)</dc:creator>
  <cp:lastModifiedBy>Kalinová Martina (Magistrát města Brna)</cp:lastModifiedBy>
  <cp:revision>2</cp:revision>
  <dcterms:created xsi:type="dcterms:W3CDTF">2019-10-14T08:08:06Z</dcterms:created>
  <dcterms:modified xsi:type="dcterms:W3CDTF">2020-04-07T12:18:02Z</dcterms:modified>
</cp:coreProperties>
</file>